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8"/>
  </p:notesMasterIdLst>
  <p:sldIdLst>
    <p:sldId id="257" r:id="rId2"/>
    <p:sldId id="258" r:id="rId3"/>
    <p:sldId id="289" r:id="rId4"/>
    <p:sldId id="270" r:id="rId5"/>
    <p:sldId id="271" r:id="rId6"/>
    <p:sldId id="290" r:id="rId7"/>
    <p:sldId id="272" r:id="rId8"/>
    <p:sldId id="273" r:id="rId9"/>
    <p:sldId id="274" r:id="rId10"/>
    <p:sldId id="275" r:id="rId11"/>
    <p:sldId id="292" r:id="rId12"/>
    <p:sldId id="277" r:id="rId13"/>
    <p:sldId id="282" r:id="rId14"/>
    <p:sldId id="291" r:id="rId15"/>
    <p:sldId id="276" r:id="rId16"/>
    <p:sldId id="279" r:id="rId17"/>
    <p:sldId id="281" r:id="rId18"/>
    <p:sldId id="280" r:id="rId19"/>
    <p:sldId id="283" r:id="rId20"/>
    <p:sldId id="284" r:id="rId21"/>
    <p:sldId id="288" r:id="rId22"/>
    <p:sldId id="278" r:id="rId23"/>
    <p:sldId id="285" r:id="rId24"/>
    <p:sldId id="286" r:id="rId25"/>
    <p:sldId id="287"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230"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AE2CB-D138-4842-83D2-796C3C84B077}" type="datetimeFigureOut">
              <a:rPr lang="en-US" smtClean="0"/>
              <a:t>10/11/2018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D8474-DF3C-4BB3-8CA1-C95629FE9782}" type="slidenum">
              <a:rPr lang="en-US" smtClean="0"/>
              <a:t>‹#›</a:t>
            </a:fld>
            <a:endParaRPr lang="en-US"/>
          </a:p>
        </p:txBody>
      </p:sp>
    </p:spTree>
    <p:extLst>
      <p:ext uri="{BB962C8B-B14F-4D97-AF65-F5344CB8AC3E}">
        <p14:creationId xmlns:p14="http://schemas.microsoft.com/office/powerpoint/2010/main" val="197264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D8474-DF3C-4BB3-8CA1-C95629FE9782}" type="slidenum">
              <a:rPr lang="en-US" smtClean="0"/>
              <a:t>1</a:t>
            </a:fld>
            <a:endParaRPr lang="en-US"/>
          </a:p>
        </p:txBody>
      </p:sp>
    </p:spTree>
    <p:extLst>
      <p:ext uri="{BB962C8B-B14F-4D97-AF65-F5344CB8AC3E}">
        <p14:creationId xmlns:p14="http://schemas.microsoft.com/office/powerpoint/2010/main" val="304629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5286C15-D923-4543-94CC-AAC1056A3F85}"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10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C0FCEE3-71CB-402F-9336-22D816BE60CD}"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8C79B79-6845-4C90-9698-E4515281DDF6}" type="slidenum">
              <a:rPr lang="en-US" altLang="en-US" smtClean="0">
                <a:solidFill>
                  <a:prstClr val="white">
                    <a:lumMod val="85000"/>
                  </a:prstClr>
                </a:solidFill>
              </a:rPr>
              <a:pPr>
                <a:defRPr/>
              </a:pPr>
              <a:t>‹#›</a:t>
            </a:fld>
            <a:endParaRPr lang="en-US" altLang="en-US">
              <a:solidFill>
                <a:prstClr val="white">
                  <a:lumMod val="85000"/>
                </a:prstClr>
              </a:solidFill>
            </a:endParaRPr>
          </a:p>
        </p:txBody>
      </p:sp>
    </p:spTree>
    <p:extLst>
      <p:ext uri="{BB962C8B-B14F-4D97-AF65-F5344CB8AC3E}">
        <p14:creationId xmlns:p14="http://schemas.microsoft.com/office/powerpoint/2010/main" val="262184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3D0CBCD-9B41-4A99-808B-696DDB6B06E3}"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E2C18DF-009A-40BB-8D6A-A4BE6720F3BA}" type="slidenum">
              <a:rPr lang="en-US" altLang="en-US" smtClean="0">
                <a:solidFill>
                  <a:prstClr val="white">
                    <a:lumMod val="85000"/>
                  </a:prstClr>
                </a:solidFill>
              </a:rPr>
              <a:pPr>
                <a:defRPr/>
              </a:pPr>
              <a:t>‹#›</a:t>
            </a:fld>
            <a:endParaRPr lang="en-US" altLang="en-US">
              <a:solidFill>
                <a:prstClr val="white">
                  <a:lumMod val="85000"/>
                </a:prstClr>
              </a:solidFill>
            </a:endParaRPr>
          </a:p>
        </p:txBody>
      </p:sp>
    </p:spTree>
    <p:extLst>
      <p:ext uri="{BB962C8B-B14F-4D97-AF65-F5344CB8AC3E}">
        <p14:creationId xmlns:p14="http://schemas.microsoft.com/office/powerpoint/2010/main" val="25393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a:t>
            </a:fld>
            <a:endParaRPr lang="en-US" altLang="en-US" dirty="0">
              <a:solidFill>
                <a:prstClr val="white">
                  <a:lumMod val="85000"/>
                </a:prstClr>
              </a:solidFill>
            </a:endParaRPr>
          </a:p>
        </p:txBody>
      </p:sp>
      <p:sp>
        <p:nvSpPr>
          <p:cNvPr id="7" name="Freeform 11"/>
          <p:cNvSpPr>
            <a:spLocks/>
          </p:cNvSpPr>
          <p:nvPr userDrawn="1"/>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latin typeface="Arial" charset="0"/>
              <a:cs typeface="Arial" charset="0"/>
            </a:endParaRPr>
          </a:p>
        </p:txBody>
      </p:sp>
      <p:pic>
        <p:nvPicPr>
          <p:cNvPr id="8" name="Picture 8" descr="GCAP-press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867400"/>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24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443AEA1-F979-4C44-970F-E6BBC460DF1D}"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3D1799C-4686-4CD6-9FFE-D516F4A93EFC}" type="slidenum">
              <a:rPr lang="en-US" altLang="en-US" smtClean="0">
                <a:solidFill>
                  <a:prstClr val="white">
                    <a:lumMod val="85000"/>
                  </a:prstClr>
                </a:solidFill>
              </a:rPr>
              <a:pPr>
                <a:defRPr/>
              </a:pPr>
              <a:t>‹#›</a:t>
            </a:fld>
            <a:endParaRPr lang="en-US" altLang="en-US" dirty="0">
              <a:solidFill>
                <a:prstClr val="white">
                  <a:lumMod val="85000"/>
                </a:prst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6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EA5D670-BB6F-4A75-B6CD-8347629040F8}" type="datetime1">
              <a:rPr lang="en-US" smtClean="0">
                <a:solidFill>
                  <a:prstClr val="black">
                    <a:tint val="75000"/>
                  </a:prstClr>
                </a:solidFill>
              </a:rPr>
              <a:pPr>
                <a:defRPr/>
              </a:pPr>
              <a:t>10/11/2018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E390773-6844-4AFD-8325-8B12C477DCE5}" type="slidenum">
              <a:rPr lang="en-US" altLang="en-US" smtClean="0">
                <a:solidFill>
                  <a:prstClr val="white">
                    <a:lumMod val="85000"/>
                  </a:prstClr>
                </a:solidFill>
              </a:rPr>
              <a:pPr>
                <a:defRPr/>
              </a:pPr>
              <a:t>‹#›</a:t>
            </a:fld>
            <a:endParaRPr lang="en-US" altLang="en-US" dirty="0">
              <a:solidFill>
                <a:prstClr val="white">
                  <a:lumMod val="85000"/>
                </a:prstClr>
              </a:solidFill>
            </a:endParaRPr>
          </a:p>
        </p:txBody>
      </p:sp>
    </p:spTree>
    <p:extLst>
      <p:ext uri="{BB962C8B-B14F-4D97-AF65-F5344CB8AC3E}">
        <p14:creationId xmlns:p14="http://schemas.microsoft.com/office/powerpoint/2010/main" val="197517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9C6E7BD-7500-45C0-8435-DDB1DF60CC26}" type="datetime1">
              <a:rPr lang="en-US" smtClean="0">
                <a:solidFill>
                  <a:prstClr val="black">
                    <a:tint val="75000"/>
                  </a:prstClr>
                </a:solidFill>
              </a:rPr>
              <a:pPr>
                <a:defRPr/>
              </a:pPr>
              <a:t>10/11/2018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C4C5A37-24C1-4F61-A300-96D43B4C931C}" type="slidenum">
              <a:rPr lang="en-US" altLang="en-US" smtClean="0">
                <a:solidFill>
                  <a:prstClr val="white">
                    <a:lumMod val="85000"/>
                  </a:prstClr>
                </a:solidFill>
              </a:rPr>
              <a:pPr>
                <a:defRPr/>
              </a:pPr>
              <a:t>‹#›</a:t>
            </a:fld>
            <a:endParaRPr lang="en-US" altLang="en-US">
              <a:solidFill>
                <a:prstClr val="white">
                  <a:lumMod val="85000"/>
                </a:prstClr>
              </a:solidFill>
            </a:endParaRPr>
          </a:p>
        </p:txBody>
      </p:sp>
    </p:spTree>
    <p:extLst>
      <p:ext uri="{BB962C8B-B14F-4D97-AF65-F5344CB8AC3E}">
        <p14:creationId xmlns:p14="http://schemas.microsoft.com/office/powerpoint/2010/main" val="316115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44A524F-A521-42C5-9468-47516DF284DB}" type="datetime1">
              <a:rPr lang="en-US" smtClean="0">
                <a:solidFill>
                  <a:prstClr val="black">
                    <a:tint val="75000"/>
                  </a:prstClr>
                </a:solidFill>
              </a:rPr>
              <a:pPr>
                <a:defRPr/>
              </a:pPr>
              <a:t>10/11/2018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846B5F3-FCEB-4311-ADF5-7671B432552E}" type="slidenum">
              <a:rPr lang="en-US" altLang="en-US" smtClean="0">
                <a:solidFill>
                  <a:prstClr val="white">
                    <a:lumMod val="85000"/>
                  </a:prstClr>
                </a:solidFill>
              </a:rPr>
              <a:pPr>
                <a:defRPr/>
              </a:pPr>
              <a:t>‹#›</a:t>
            </a:fld>
            <a:endParaRPr lang="en-US" altLang="en-US" dirty="0">
              <a:solidFill>
                <a:prstClr val="white">
                  <a:lumMod val="85000"/>
                </a:prstClr>
              </a:solidFill>
            </a:endParaRPr>
          </a:p>
        </p:txBody>
      </p:sp>
    </p:spTree>
    <p:extLst>
      <p:ext uri="{BB962C8B-B14F-4D97-AF65-F5344CB8AC3E}">
        <p14:creationId xmlns:p14="http://schemas.microsoft.com/office/powerpoint/2010/main" val="303474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C1C6C857-0E45-4789-850A-44B36E8CD597}" type="datetime1">
              <a:rPr lang="en-US" smtClean="0">
                <a:solidFill>
                  <a:prstClr val="black">
                    <a:tint val="75000"/>
                  </a:prstClr>
                </a:solidFill>
              </a:rPr>
              <a:pPr>
                <a:defRPr/>
              </a:pPr>
              <a:t>10/11/2018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1DF4013-12A4-4FC5-8020-C05141D397BA}" type="slidenum">
              <a:rPr lang="en-US" altLang="en-US" smtClean="0">
                <a:solidFill>
                  <a:prstClr val="white">
                    <a:lumMod val="85000"/>
                  </a:prstClr>
                </a:solidFill>
              </a:rPr>
              <a:pPr>
                <a:defRPr/>
              </a:pPr>
              <a:t>‹#›</a:t>
            </a:fld>
            <a:endParaRPr lang="en-US" altLang="en-US" dirty="0">
              <a:solidFill>
                <a:prstClr val="white">
                  <a:lumMod val="85000"/>
                </a:prstClr>
              </a:solidFill>
            </a:endParaRPr>
          </a:p>
        </p:txBody>
      </p:sp>
    </p:spTree>
    <p:extLst>
      <p:ext uri="{BB962C8B-B14F-4D97-AF65-F5344CB8AC3E}">
        <p14:creationId xmlns:p14="http://schemas.microsoft.com/office/powerpoint/2010/main" val="360377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1EDDBD33-976F-4AEB-87FB-2FF35EE5B1BA}" type="datetime1">
              <a:rPr lang="en-US" smtClean="0">
                <a:solidFill>
                  <a:prstClr val="black">
                    <a:tint val="75000"/>
                  </a:prstClr>
                </a:solidFill>
              </a:rPr>
              <a:pPr>
                <a:defRPr/>
              </a:pPr>
              <a:t>10/11/2018</a:t>
            </a:fld>
            <a:endParaRPr lang="en-US">
              <a:solidFill>
                <a:prstClr val="black">
                  <a:tint val="75000"/>
                </a:prstClr>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D66F6848-DC8F-4336-92ED-6ED56962F716}" type="slidenum">
              <a:rPr lang="en-US" altLang="en-US" smtClean="0">
                <a:solidFill>
                  <a:prstClr val="white">
                    <a:lumMod val="85000"/>
                  </a:prstClr>
                </a:solidFill>
              </a:rPr>
              <a:pPr>
                <a:defRPr/>
              </a:pPr>
              <a:t>‹#›</a:t>
            </a:fld>
            <a:endParaRPr lang="en-US" altLang="en-US">
              <a:solidFill>
                <a:prstClr val="white">
                  <a:lumMod val="85000"/>
                </a:prstClr>
              </a:solidFill>
            </a:endParaRPr>
          </a:p>
        </p:txBody>
      </p:sp>
    </p:spTree>
    <p:extLst>
      <p:ext uri="{BB962C8B-B14F-4D97-AF65-F5344CB8AC3E}">
        <p14:creationId xmlns:p14="http://schemas.microsoft.com/office/powerpoint/2010/main" val="150031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98E6C9C3-E1F7-41F2-99A0-4541AD7FA5AA}" type="datetime1">
              <a:rPr lang="en-US" smtClean="0">
                <a:solidFill>
                  <a:prstClr val="black">
                    <a:tint val="75000"/>
                  </a:prstClr>
                </a:solidFill>
              </a:rPr>
              <a:pPr>
                <a:defRPr/>
              </a:pPr>
              <a:t>10/11/2018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0DF1068-1002-4C22-A0C9-BFC78B9952BA}" type="slidenum">
              <a:rPr lang="en-US" altLang="en-US" smtClean="0">
                <a:solidFill>
                  <a:prstClr val="white">
                    <a:lumMod val="85000"/>
                  </a:prstClr>
                </a:solidFill>
              </a:rPr>
              <a:pPr>
                <a:defRPr/>
              </a:pPr>
              <a:t>‹#›</a:t>
            </a:fld>
            <a:endParaRPr lang="en-US" altLang="en-US">
              <a:solidFill>
                <a:prstClr val="white">
                  <a:lumMod val="85000"/>
                </a:prstClr>
              </a:solidFill>
            </a:endParaRPr>
          </a:p>
        </p:txBody>
      </p:sp>
    </p:spTree>
    <p:extLst>
      <p:ext uri="{BB962C8B-B14F-4D97-AF65-F5344CB8AC3E}">
        <p14:creationId xmlns:p14="http://schemas.microsoft.com/office/powerpoint/2010/main" val="121932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fld id="{B0B241A0-4486-4076-8F88-D50BF8AAAFAD}" type="datetime1">
              <a:rPr lang="en-US" smtClean="0">
                <a:solidFill>
                  <a:prstClr val="black">
                    <a:tint val="75000"/>
                  </a:prstClr>
                </a:solidFill>
              </a:rPr>
              <a:pPr eaLnBrk="0" fontAlgn="base" hangingPunct="0">
                <a:spcBef>
                  <a:spcPct val="0"/>
                </a:spcBef>
                <a:spcAft>
                  <a:spcPct val="0"/>
                </a:spcAft>
                <a:defRPr/>
              </a:pPr>
              <a:t>10/11/2018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EBE308F1-5465-4F43-B77B-5343BEF7D804}" type="slidenum">
              <a:rPr lang="en-US" altLang="en-US" smtClean="0">
                <a:solidFill>
                  <a:prstClr val="white">
                    <a:lumMod val="85000"/>
                  </a:prstClr>
                </a:solidFill>
                <a:latin typeface="Arial" charset="0"/>
                <a:cs typeface="Arial" charset="0"/>
              </a:rPr>
              <a:pPr eaLnBrk="0" fontAlgn="base" hangingPunct="0">
                <a:spcBef>
                  <a:spcPct val="0"/>
                </a:spcBef>
                <a:spcAft>
                  <a:spcPct val="0"/>
                </a:spcAft>
                <a:defRPr/>
              </a:pPr>
              <a:t>‹#›</a:t>
            </a:fld>
            <a:endParaRPr lang="en-US" altLang="en-US" dirty="0">
              <a:solidFill>
                <a:prstClr val="white">
                  <a:lumMod val="85000"/>
                </a:prstClr>
              </a:solidFill>
              <a:latin typeface="Arial" charset="0"/>
              <a:cs typeface="Arial" charset="0"/>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34529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login.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lickr.com/photos/ludiecochrane/6202684692"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beta.sam.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am.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kcadp.org/2013/10/21/next-witness-to-innocence-tour-features-sabrina-butler-porter/"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2057400"/>
          </a:xfrm>
        </p:spPr>
        <p:txBody>
          <a:bodyPr rtlCol="0">
            <a:normAutofit fontScale="90000"/>
          </a:bodyPr>
          <a:lstStyle/>
          <a:p>
            <a:pPr algn="ctr" eaLnBrk="1" fontAlgn="auto" hangingPunct="1">
              <a:spcAft>
                <a:spcPts val="0"/>
              </a:spcAft>
              <a:defRPr/>
            </a:pPr>
            <a:br>
              <a:rPr lang="en-US" sz="5300" dirty="0">
                <a:solidFill>
                  <a:schemeClr val="accent2">
                    <a:lumMod val="75000"/>
                  </a:schemeClr>
                </a:solidFill>
              </a:rPr>
            </a:br>
            <a:br>
              <a:rPr lang="en-US" sz="5300" dirty="0">
                <a:solidFill>
                  <a:schemeClr val="accent2">
                    <a:lumMod val="75000"/>
                  </a:schemeClr>
                </a:solidFill>
              </a:rPr>
            </a:br>
            <a:r>
              <a:rPr lang="en-US" sz="5300" dirty="0">
                <a:solidFill>
                  <a:schemeClr val="accent2">
                    <a:lumMod val="75000"/>
                  </a:schemeClr>
                </a:solidFill>
              </a:rPr>
              <a:t>SAM-System for Award Management</a:t>
            </a:r>
            <a:endParaRPr lang="en-US" dirty="0">
              <a:solidFill>
                <a:schemeClr val="accent2">
                  <a:lumMod val="75000"/>
                </a:schemeClr>
              </a:solidFill>
            </a:endParaRPr>
          </a:p>
        </p:txBody>
      </p:sp>
      <p:sp>
        <p:nvSpPr>
          <p:cNvPr id="10243" name="Subtitle 2"/>
          <p:cNvSpPr>
            <a:spLocks noGrp="1"/>
          </p:cNvSpPr>
          <p:nvPr>
            <p:ph type="subTitle" idx="1"/>
          </p:nvPr>
        </p:nvSpPr>
        <p:spPr>
          <a:xfrm>
            <a:off x="2133600" y="4953000"/>
            <a:ext cx="4876800" cy="914400"/>
          </a:xfrm>
        </p:spPr>
        <p:txBody>
          <a:bodyPr rtlCol="0">
            <a:normAutofit/>
          </a:bodyPr>
          <a:lstStyle/>
          <a:p>
            <a:pPr eaLnBrk="1" fontAlgn="auto" hangingPunct="1">
              <a:spcAft>
                <a:spcPts val="0"/>
              </a:spcAft>
              <a:buFont typeface="Wingdings 3" charset="2"/>
              <a:buNone/>
              <a:defRPr/>
            </a:pPr>
            <a:endParaRPr lang="en-US" altLang="en-US" dirty="0"/>
          </a:p>
          <a:p>
            <a:pPr eaLnBrk="1" fontAlgn="auto" hangingPunct="1">
              <a:spcAft>
                <a:spcPts val="0"/>
              </a:spcAft>
              <a:buFont typeface="Wingdings 3" charset="2"/>
              <a:buNone/>
              <a:defRPr/>
            </a:pPr>
            <a:endParaRPr lang="en-US" altLang="en-US" dirty="0"/>
          </a:p>
        </p:txBody>
      </p:sp>
      <p:pic>
        <p:nvPicPr>
          <p:cNvPr id="20484" name="Picture 7" descr="GCAP-press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527300"/>
            <a:ext cx="2438400" cy="2404996"/>
          </a:xfrm>
          <a:prstGeom prst="rect">
            <a:avLst/>
          </a:prstGeom>
          <a:solidFill>
            <a:srgbClr val="FFFFFF">
              <a:shade val="85000"/>
            </a:srgbClr>
          </a:solidFill>
          <a:ln w="88900" cap="sq">
            <a:solidFill>
              <a:srgbClr val="FFFFFF"/>
            </a:solidFill>
            <a:miter lim="800000"/>
          </a:ln>
          <a:effectLst>
            <a:outerShdw blurRad="76200" dir="13500000" sy="23000" kx="1200000" algn="br" rotWithShape="0">
              <a:prstClr val="black">
                <a:alpha val="20000"/>
              </a:prstClr>
            </a:outerShdw>
            <a:softEdge rad="3175"/>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6495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C2AA5-DBAD-4156-8A8F-DDF0C02B468C}"/>
              </a:ext>
            </a:extLst>
          </p:cNvPr>
          <p:cNvSpPr>
            <a:spLocks noGrp="1"/>
          </p:cNvSpPr>
          <p:nvPr>
            <p:ph type="title"/>
          </p:nvPr>
        </p:nvSpPr>
        <p:spPr>
          <a:xfrm>
            <a:off x="1600200" y="286604"/>
            <a:ext cx="6766560" cy="1450757"/>
          </a:xfrm>
        </p:spPr>
        <p:txBody>
          <a:bodyPr/>
          <a:lstStyle/>
          <a:p>
            <a:r>
              <a:rPr lang="en-US" dirty="0"/>
              <a:t>Let’s go</a:t>
            </a:r>
          </a:p>
        </p:txBody>
      </p:sp>
      <p:sp>
        <p:nvSpPr>
          <p:cNvPr id="11" name="Content Placeholder 10">
            <a:extLst>
              <a:ext uri="{FF2B5EF4-FFF2-40B4-BE49-F238E27FC236}">
                <a16:creationId xmlns:a16="http://schemas.microsoft.com/office/drawing/2014/main" id="{DD144D94-F172-4063-80AC-9F03EB88889E}"/>
              </a:ext>
            </a:extLst>
          </p:cNvPr>
          <p:cNvSpPr>
            <a:spLocks noGrp="1"/>
          </p:cNvSpPr>
          <p:nvPr>
            <p:ph idx="1"/>
          </p:nvPr>
        </p:nvSpPr>
        <p:spPr/>
        <p:txBody>
          <a:bodyPr>
            <a:normAutofit/>
          </a:bodyPr>
          <a:lstStyle/>
          <a:p>
            <a:r>
              <a:rPr lang="en-US" sz="5400" dirty="0">
                <a:hlinkClick r:id="rId2"/>
              </a:rPr>
              <a:t>www.login.gov</a:t>
            </a:r>
            <a:r>
              <a:rPr lang="en-US" sz="5400" dirty="0"/>
              <a:t> </a:t>
            </a:r>
          </a:p>
        </p:txBody>
      </p:sp>
      <p:sp>
        <p:nvSpPr>
          <p:cNvPr id="4" name="Date Placeholder 3">
            <a:extLst>
              <a:ext uri="{FF2B5EF4-FFF2-40B4-BE49-F238E27FC236}">
                <a16:creationId xmlns:a16="http://schemas.microsoft.com/office/drawing/2014/main" id="{2412DEB9-4061-455D-9B8A-E5434C0C4318}"/>
              </a:ext>
            </a:extLst>
          </p:cNvPr>
          <p:cNvSpPr>
            <a:spLocks noGrp="1"/>
          </p:cNvSpPr>
          <p:nvPr>
            <p:ph type="dt" sz="half" idx="10"/>
          </p:nvPr>
        </p:nvSpPr>
        <p:spPr/>
        <p:txBody>
          <a:bodyPr/>
          <a:lstStyle/>
          <a:p>
            <a:pPr>
              <a:defRPr/>
            </a:pPr>
            <a:fld id="{8443AEA1-F979-4C44-970F-E6BBC460DF1D}"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EF7F7EE-A53D-4256-A8F5-044BD3ECAA24}"/>
              </a:ext>
            </a:extLst>
          </p:cNvPr>
          <p:cNvSpPr>
            <a:spLocks noGrp="1"/>
          </p:cNvSpPr>
          <p:nvPr>
            <p:ph type="sldNum" sz="quarter" idx="12"/>
          </p:nvPr>
        </p:nvSpPr>
        <p:spPr/>
        <p:txBody>
          <a:bodyPr/>
          <a:lstStyle/>
          <a:p>
            <a:pPr>
              <a:defRPr/>
            </a:pPr>
            <a:fld id="{03D1799C-4686-4CD6-9FFE-D516F4A93EFC}" type="slidenum">
              <a:rPr lang="en-US" altLang="en-US" smtClean="0">
                <a:solidFill>
                  <a:prstClr val="white">
                    <a:lumMod val="85000"/>
                  </a:prstClr>
                </a:solidFill>
              </a:rPr>
              <a:pPr>
                <a:defRPr/>
              </a:pPr>
              <a:t>10</a:t>
            </a:fld>
            <a:endParaRPr lang="en-US" altLang="en-US" dirty="0">
              <a:solidFill>
                <a:prstClr val="white">
                  <a:lumMod val="85000"/>
                </a:prstClr>
              </a:solidFill>
            </a:endParaRPr>
          </a:p>
        </p:txBody>
      </p:sp>
    </p:spTree>
    <p:extLst>
      <p:ext uri="{BB962C8B-B14F-4D97-AF65-F5344CB8AC3E}">
        <p14:creationId xmlns:p14="http://schemas.microsoft.com/office/powerpoint/2010/main" val="117449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E5C3-08E6-4271-8D0F-81E1CB0306B7}"/>
              </a:ext>
            </a:extLst>
          </p:cNvPr>
          <p:cNvSpPr>
            <a:spLocks noGrp="1"/>
          </p:cNvSpPr>
          <p:nvPr>
            <p:ph type="title"/>
          </p:nvPr>
        </p:nvSpPr>
        <p:spPr>
          <a:xfrm>
            <a:off x="1447800" y="286604"/>
            <a:ext cx="6918960" cy="1450757"/>
          </a:xfrm>
        </p:spPr>
        <p:txBody>
          <a:bodyPr/>
          <a:lstStyle/>
          <a:p>
            <a:r>
              <a:rPr lang="en-US" dirty="0"/>
              <a:t>Logging Into SAM</a:t>
            </a:r>
          </a:p>
        </p:txBody>
      </p:sp>
      <p:sp>
        <p:nvSpPr>
          <p:cNvPr id="3" name="Content Placeholder 2">
            <a:extLst>
              <a:ext uri="{FF2B5EF4-FFF2-40B4-BE49-F238E27FC236}">
                <a16:creationId xmlns:a16="http://schemas.microsoft.com/office/drawing/2014/main" id="{F37C79B1-D8E9-47DD-8C22-807ECF8DA90A}"/>
              </a:ext>
            </a:extLst>
          </p:cNvPr>
          <p:cNvSpPr>
            <a:spLocks noGrp="1"/>
          </p:cNvSpPr>
          <p:nvPr>
            <p:ph idx="1"/>
          </p:nvPr>
        </p:nvSpPr>
        <p:spPr/>
        <p:txBody>
          <a:bodyPr>
            <a:normAutofit/>
          </a:bodyPr>
          <a:lstStyle/>
          <a:p>
            <a:pPr>
              <a:spcBef>
                <a:spcPts val="600"/>
              </a:spcBef>
              <a:spcAft>
                <a:spcPts val="600"/>
              </a:spcAft>
              <a:buFont typeface="Wingdings" panose="05000000000000000000" pitchFamily="2" charset="2"/>
              <a:buChar char="v"/>
            </a:pPr>
            <a:r>
              <a:rPr lang="en-US" sz="2400" dirty="0"/>
              <a:t>What do you need to have in order to sign in?</a:t>
            </a:r>
          </a:p>
          <a:p>
            <a:pPr lvl="1">
              <a:spcBef>
                <a:spcPts val="600"/>
              </a:spcBef>
              <a:spcAft>
                <a:spcPts val="600"/>
              </a:spcAft>
              <a:buFont typeface="Wingdings" panose="05000000000000000000" pitchFamily="2" charset="2"/>
              <a:buChar char="v"/>
            </a:pPr>
            <a:r>
              <a:rPr lang="en-US" sz="2400" dirty="0"/>
              <a:t>Every time you log into your account, you will need your email address, your password, and access to your phone</a:t>
            </a:r>
          </a:p>
          <a:p>
            <a:pPr lvl="1">
              <a:spcBef>
                <a:spcPts val="600"/>
              </a:spcBef>
              <a:spcAft>
                <a:spcPts val="600"/>
              </a:spcAft>
              <a:buFont typeface="Wingdings" panose="05000000000000000000" pitchFamily="2" charset="2"/>
              <a:buChar char="v"/>
            </a:pPr>
            <a:r>
              <a:rPr lang="en-US" sz="2400" dirty="0"/>
              <a:t>After you have entered your email address and password, login.gov will send to your phone a security code, which you will need to enter into the security code field in order to be logged in securely</a:t>
            </a:r>
          </a:p>
        </p:txBody>
      </p:sp>
      <p:sp>
        <p:nvSpPr>
          <p:cNvPr id="4" name="Date Placeholder 3">
            <a:extLst>
              <a:ext uri="{FF2B5EF4-FFF2-40B4-BE49-F238E27FC236}">
                <a16:creationId xmlns:a16="http://schemas.microsoft.com/office/drawing/2014/main" id="{783D5F76-7A3E-4511-922A-94D5DF185DEA}"/>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10/15/2018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5B1C502-9359-4C0C-8688-8C60E71B8442}"/>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11</a:t>
            </a:fld>
            <a:endParaRPr lang="en-US" altLang="en-US" dirty="0">
              <a:solidFill>
                <a:prstClr val="white">
                  <a:lumMod val="85000"/>
                </a:prstClr>
              </a:solidFill>
            </a:endParaRPr>
          </a:p>
        </p:txBody>
      </p:sp>
      <p:sp>
        <p:nvSpPr>
          <p:cNvPr id="13" name="AutoShape 8" descr="https://www.login.gov/assets/img/hr-red-1.svg">
            <a:extLst>
              <a:ext uri="{FF2B5EF4-FFF2-40B4-BE49-F238E27FC236}">
                <a16:creationId xmlns:a16="http://schemas.microsoft.com/office/drawing/2014/main" id="{1CA10D4C-274F-46DA-9FAD-D87C40D0CBEB}"/>
              </a:ext>
            </a:extLst>
          </p:cNvPr>
          <p:cNvSpPr>
            <a:spLocks noChangeAspect="1" noChangeArrowheads="1"/>
          </p:cNvSpPr>
          <p:nvPr/>
        </p:nvSpPr>
        <p:spPr bwMode="auto">
          <a:xfrm>
            <a:off x="112713" y="-23813"/>
            <a:ext cx="57150" cy="57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8277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314A-F8CE-4FCC-93EA-A3561B2BF509}"/>
              </a:ext>
            </a:extLst>
          </p:cNvPr>
          <p:cNvSpPr>
            <a:spLocks noGrp="1"/>
          </p:cNvSpPr>
          <p:nvPr>
            <p:ph type="title"/>
          </p:nvPr>
        </p:nvSpPr>
        <p:spPr>
          <a:xfrm>
            <a:off x="1447800" y="286604"/>
            <a:ext cx="6918960" cy="1450757"/>
          </a:xfrm>
        </p:spPr>
        <p:txBody>
          <a:bodyPr/>
          <a:lstStyle/>
          <a:p>
            <a:r>
              <a:rPr lang="en-US" dirty="0"/>
              <a:t>Update #2</a:t>
            </a:r>
          </a:p>
        </p:txBody>
      </p:sp>
      <p:sp>
        <p:nvSpPr>
          <p:cNvPr id="3" name="Content Placeholder 2">
            <a:extLst>
              <a:ext uri="{FF2B5EF4-FFF2-40B4-BE49-F238E27FC236}">
                <a16:creationId xmlns:a16="http://schemas.microsoft.com/office/drawing/2014/main" id="{52AE8AFE-A208-4E63-97F8-D0D1BAD5B821}"/>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sz="2800" dirty="0"/>
              <a:t>Notarized Letter</a:t>
            </a:r>
          </a:p>
          <a:p>
            <a:r>
              <a:rPr lang="en-US" b="1" dirty="0"/>
              <a:t>How did the notarized letter review process change on June 29, 2018?</a:t>
            </a:r>
          </a:p>
          <a:p>
            <a:r>
              <a:rPr lang="en-US" sz="2800" b="1" dirty="0"/>
              <a:t>Answer :</a:t>
            </a:r>
            <a:endParaRPr lang="en-US" sz="2800" dirty="0"/>
          </a:p>
          <a:p>
            <a:r>
              <a:rPr lang="en-US" dirty="0"/>
              <a:t>Effective June 29, 2018, </a:t>
            </a:r>
            <a:r>
              <a:rPr lang="en-US" b="1" dirty="0"/>
              <a:t>all</a:t>
            </a:r>
            <a:r>
              <a:rPr lang="en-US" dirty="0"/>
              <a:t> non-Federal entities who create or update their registration in SAM.gov will </a:t>
            </a:r>
            <a:r>
              <a:rPr lang="en-US" b="1" dirty="0"/>
              <a:t>no longer</a:t>
            </a:r>
            <a:r>
              <a:rPr lang="en-US" dirty="0"/>
              <a:t> need to have an approved Entity Administrator notarized letter on file </a:t>
            </a:r>
            <a:r>
              <a:rPr lang="en-US" i="1" u="sng" dirty="0"/>
              <a:t>before</a:t>
            </a:r>
            <a:r>
              <a:rPr lang="en-US" dirty="0"/>
              <a:t> their registration is activated.</a:t>
            </a:r>
            <a:br>
              <a:rPr lang="en-US" dirty="0"/>
            </a:br>
            <a:endParaRPr lang="en-US" dirty="0"/>
          </a:p>
          <a:p>
            <a:r>
              <a:rPr lang="en-US" i="1" dirty="0"/>
              <a:t>Hint: This applies to you if your SAM.gov Purpose of Registration is either Federal Assistance or All Awards. Check SAM.gov to find your Purpose of Registration.</a:t>
            </a:r>
            <a:br>
              <a:rPr lang="en-US" dirty="0"/>
            </a:br>
            <a:br>
              <a:rPr lang="en-US" dirty="0"/>
            </a:br>
            <a:r>
              <a:rPr lang="en-US" dirty="0"/>
              <a:t>All non-Federal entities still must mail the original, signed copy of the notarized letter to the Federal Service Desk. Failure to do so within 60 days of activation may result in the registration no longer being active.</a:t>
            </a:r>
          </a:p>
          <a:p>
            <a:pPr>
              <a:buFont typeface="Wingdings" panose="05000000000000000000" pitchFamily="2" charset="2"/>
              <a:buChar char="v"/>
            </a:pPr>
            <a:endParaRPr lang="en-US" sz="2800" dirty="0"/>
          </a:p>
          <a:p>
            <a:pPr marL="201168" lvl="1" indent="0">
              <a:buNone/>
            </a:pPr>
            <a:endParaRPr lang="en-US" dirty="0"/>
          </a:p>
        </p:txBody>
      </p:sp>
      <p:sp>
        <p:nvSpPr>
          <p:cNvPr id="4" name="Date Placeholder 3">
            <a:extLst>
              <a:ext uri="{FF2B5EF4-FFF2-40B4-BE49-F238E27FC236}">
                <a16:creationId xmlns:a16="http://schemas.microsoft.com/office/drawing/2014/main" id="{8188A35C-74F5-4B06-B162-2AC03FBA139C}"/>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5062F3-3F0E-41E7-9B2D-484D9B49DE59}"/>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12</a:t>
            </a:fld>
            <a:endParaRPr lang="en-US" altLang="en-US" dirty="0">
              <a:solidFill>
                <a:prstClr val="white">
                  <a:lumMod val="85000"/>
                </a:prstClr>
              </a:solidFill>
            </a:endParaRPr>
          </a:p>
        </p:txBody>
      </p:sp>
    </p:spTree>
    <p:extLst>
      <p:ext uri="{BB962C8B-B14F-4D97-AF65-F5344CB8AC3E}">
        <p14:creationId xmlns:p14="http://schemas.microsoft.com/office/powerpoint/2010/main" val="315918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17A3A-7556-47BA-8935-51ADC1155CE9}"/>
              </a:ext>
            </a:extLst>
          </p:cNvPr>
          <p:cNvSpPr>
            <a:spLocks noGrp="1"/>
          </p:cNvSpPr>
          <p:nvPr>
            <p:ph type="title"/>
          </p:nvPr>
        </p:nvSpPr>
        <p:spPr>
          <a:xfrm>
            <a:off x="1447800" y="286604"/>
            <a:ext cx="6918960" cy="1450757"/>
          </a:xfrm>
        </p:spPr>
        <p:txBody>
          <a:bodyPr/>
          <a:lstStyle/>
          <a:p>
            <a:r>
              <a:rPr lang="en-US" dirty="0"/>
              <a:t>Notarized Letter</a:t>
            </a:r>
          </a:p>
        </p:txBody>
      </p:sp>
      <p:sp>
        <p:nvSpPr>
          <p:cNvPr id="3" name="Content Placeholder 2">
            <a:extLst>
              <a:ext uri="{FF2B5EF4-FFF2-40B4-BE49-F238E27FC236}">
                <a16:creationId xmlns:a16="http://schemas.microsoft.com/office/drawing/2014/main" id="{2CF44AA1-DB01-4261-98A3-A7317149EE27}"/>
              </a:ext>
            </a:extLst>
          </p:cNvPr>
          <p:cNvSpPr>
            <a:spLocks noGrp="1"/>
          </p:cNvSpPr>
          <p:nvPr>
            <p:ph idx="1"/>
          </p:nvPr>
        </p:nvSpPr>
        <p:spPr/>
        <p:txBody>
          <a:bodyPr>
            <a:normAutofit lnSpcReduction="10000"/>
          </a:bodyPr>
          <a:lstStyle/>
          <a:p>
            <a:r>
              <a:rPr lang="en-US" sz="3200" dirty="0">
                <a:solidFill>
                  <a:srgbClr val="FF0000"/>
                </a:solidFill>
              </a:rPr>
              <a:t>NOTE:  GCAP has a template</a:t>
            </a:r>
          </a:p>
          <a:p>
            <a:pPr>
              <a:buFont typeface="Wingdings" panose="05000000000000000000" pitchFamily="2" charset="2"/>
              <a:buChar char="v"/>
            </a:pPr>
            <a:r>
              <a:rPr lang="en-US" sz="2800" dirty="0"/>
              <a:t>Rules seem to change regularly</a:t>
            </a:r>
          </a:p>
          <a:p>
            <a:pPr>
              <a:buFont typeface="Wingdings" panose="05000000000000000000" pitchFamily="2" charset="2"/>
              <a:buChar char="v"/>
            </a:pPr>
            <a:r>
              <a:rPr lang="en-US" sz="2800" dirty="0"/>
              <a:t>FSD has stated that the Notarized Letter is not required unless the entity received an email from SAM asking for the letter – this was the most recent response from the Federal Service Desk.</a:t>
            </a:r>
          </a:p>
          <a:p>
            <a:pPr>
              <a:buFont typeface="Wingdings" panose="05000000000000000000" pitchFamily="2" charset="2"/>
              <a:buChar char="v"/>
            </a:pPr>
            <a:r>
              <a:rPr lang="en-US" sz="2800" dirty="0"/>
              <a:t>However, their website states:  All non-Federal entities still must mail the original, signed copy of the notarized letter to the Federal Service Desk.</a:t>
            </a:r>
          </a:p>
          <a:p>
            <a:pPr>
              <a:buFont typeface="Wingdings" panose="05000000000000000000" pitchFamily="2" charset="2"/>
              <a:buChar char="v"/>
            </a:pPr>
            <a:endParaRPr lang="en-US" dirty="0"/>
          </a:p>
        </p:txBody>
      </p:sp>
      <p:sp>
        <p:nvSpPr>
          <p:cNvPr id="4" name="Date Placeholder 3">
            <a:extLst>
              <a:ext uri="{FF2B5EF4-FFF2-40B4-BE49-F238E27FC236}">
                <a16:creationId xmlns:a16="http://schemas.microsoft.com/office/drawing/2014/main" id="{6072AA6B-1D28-4153-B8BA-1CB2EF5566E9}"/>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10/15/2018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390B71D-66FA-429D-A6DF-329585567D02}"/>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13</a:t>
            </a:fld>
            <a:endParaRPr lang="en-US" altLang="en-US" dirty="0">
              <a:solidFill>
                <a:prstClr val="white">
                  <a:lumMod val="85000"/>
                </a:prstClr>
              </a:solidFill>
            </a:endParaRPr>
          </a:p>
        </p:txBody>
      </p:sp>
    </p:spTree>
    <p:extLst>
      <p:ext uri="{BB962C8B-B14F-4D97-AF65-F5344CB8AC3E}">
        <p14:creationId xmlns:p14="http://schemas.microsoft.com/office/powerpoint/2010/main" val="380732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FC8D-6982-4865-81B7-5A48B86CEAF6}"/>
              </a:ext>
            </a:extLst>
          </p:cNvPr>
          <p:cNvSpPr>
            <a:spLocks noGrp="1"/>
          </p:cNvSpPr>
          <p:nvPr>
            <p:ph type="title"/>
          </p:nvPr>
        </p:nvSpPr>
        <p:spPr>
          <a:xfrm>
            <a:off x="1524000" y="286604"/>
            <a:ext cx="6842760" cy="1450757"/>
          </a:xfrm>
        </p:spPr>
        <p:txBody>
          <a:bodyPr/>
          <a:lstStyle/>
          <a:p>
            <a:r>
              <a:rPr lang="en-US" dirty="0"/>
              <a:t>Optimize Your SAM</a:t>
            </a:r>
          </a:p>
        </p:txBody>
      </p:sp>
      <p:sp>
        <p:nvSpPr>
          <p:cNvPr id="3" name="Content Placeholder 2">
            <a:extLst>
              <a:ext uri="{FF2B5EF4-FFF2-40B4-BE49-F238E27FC236}">
                <a16:creationId xmlns:a16="http://schemas.microsoft.com/office/drawing/2014/main" id="{CBA638EA-00E8-4BB3-BF4A-24FF18E62C21}"/>
              </a:ext>
            </a:extLst>
          </p:cNvPr>
          <p:cNvSpPr>
            <a:spLocks noGrp="1"/>
          </p:cNvSpPr>
          <p:nvPr>
            <p:ph idx="1"/>
          </p:nvPr>
        </p:nvSpPr>
        <p:spPr/>
        <p:txBody>
          <a:bodyPr/>
          <a:lstStyle/>
          <a:p>
            <a:r>
              <a:rPr lang="en-US" sz="3200" b="1" dirty="0" err="1"/>
              <a:t>op•ti•mize</a:t>
            </a:r>
            <a:endParaRPr lang="en-US" sz="3200" b="1" dirty="0"/>
          </a:p>
          <a:p>
            <a:r>
              <a:rPr lang="en-US" sz="3200" dirty="0"/>
              <a:t>(ˈ</a:t>
            </a:r>
            <a:r>
              <a:rPr lang="en-US" sz="3200" dirty="0" err="1"/>
              <a:t>ɒp</a:t>
            </a:r>
            <a:r>
              <a:rPr lang="en-US" sz="3200" dirty="0"/>
              <a:t> </a:t>
            </a:r>
            <a:r>
              <a:rPr lang="en-US" sz="3200" dirty="0" err="1"/>
              <a:t>təˌmaɪz</a:t>
            </a:r>
            <a:r>
              <a:rPr lang="en-US" sz="3200" dirty="0"/>
              <a:t>) </a:t>
            </a:r>
            <a:br>
              <a:rPr lang="en-US" sz="3200" dirty="0"/>
            </a:br>
            <a:br>
              <a:rPr lang="en-US" sz="3200" dirty="0"/>
            </a:br>
            <a:r>
              <a:rPr lang="en-US" sz="3200" i="1" dirty="0"/>
              <a:t>v. </a:t>
            </a:r>
            <a:r>
              <a:rPr lang="en-US" sz="3200" b="1" dirty="0"/>
              <a:t>-</a:t>
            </a:r>
            <a:r>
              <a:rPr lang="en-US" sz="3200" b="1" dirty="0" err="1"/>
              <a:t>mized</a:t>
            </a:r>
            <a:r>
              <a:rPr lang="en-US" sz="3200" b="1" dirty="0"/>
              <a:t>, -</a:t>
            </a:r>
            <a:r>
              <a:rPr lang="en-US" sz="3200" b="1" dirty="0" err="1"/>
              <a:t>miz•ing</a:t>
            </a:r>
            <a:r>
              <a:rPr lang="en-US" sz="3200" b="1" dirty="0"/>
              <a:t>.</a:t>
            </a:r>
            <a:r>
              <a:rPr lang="en-US" sz="3200" dirty="0"/>
              <a:t> </a:t>
            </a:r>
            <a:r>
              <a:rPr lang="en-US" sz="3200" i="1" dirty="0"/>
              <a:t>v.t. </a:t>
            </a:r>
          </a:p>
          <a:p>
            <a:r>
              <a:rPr lang="en-US" sz="3200" b="1" dirty="0"/>
              <a:t>1. </a:t>
            </a:r>
            <a:r>
              <a:rPr lang="en-US" sz="3200" dirty="0"/>
              <a:t>to make as effective, perfect, or useful as possible. </a:t>
            </a:r>
          </a:p>
          <a:p>
            <a:r>
              <a:rPr lang="en-US" sz="3200" b="1" dirty="0"/>
              <a:t>2. </a:t>
            </a:r>
            <a:r>
              <a:rPr lang="en-US" sz="3200" dirty="0"/>
              <a:t>to make the best of. </a:t>
            </a:r>
          </a:p>
          <a:p>
            <a:endParaRPr lang="en-US" dirty="0"/>
          </a:p>
        </p:txBody>
      </p:sp>
      <p:sp>
        <p:nvSpPr>
          <p:cNvPr id="4" name="Date Placeholder 3">
            <a:extLst>
              <a:ext uri="{FF2B5EF4-FFF2-40B4-BE49-F238E27FC236}">
                <a16:creationId xmlns:a16="http://schemas.microsoft.com/office/drawing/2014/main" id="{1BF087FC-A7FC-400F-8D62-64D3D3211C00}"/>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7C5CFD1-1C29-4F3E-B5AE-AA7B5912AA97}"/>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14</a:t>
            </a:fld>
            <a:endParaRPr lang="en-US" altLang="en-US" dirty="0">
              <a:solidFill>
                <a:prstClr val="white">
                  <a:lumMod val="85000"/>
                </a:prstClr>
              </a:solidFill>
            </a:endParaRPr>
          </a:p>
        </p:txBody>
      </p:sp>
    </p:spTree>
    <p:extLst>
      <p:ext uri="{BB962C8B-B14F-4D97-AF65-F5344CB8AC3E}">
        <p14:creationId xmlns:p14="http://schemas.microsoft.com/office/powerpoint/2010/main" val="119433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8857-6E77-49B7-A86D-DE0759767253}"/>
              </a:ext>
            </a:extLst>
          </p:cNvPr>
          <p:cNvSpPr>
            <a:spLocks noGrp="1"/>
          </p:cNvSpPr>
          <p:nvPr>
            <p:ph type="title"/>
          </p:nvPr>
        </p:nvSpPr>
        <p:spPr>
          <a:xfrm>
            <a:off x="1447800" y="457200"/>
            <a:ext cx="6918960" cy="1280161"/>
          </a:xfrm>
        </p:spPr>
        <p:txBody>
          <a:bodyPr>
            <a:normAutofit fontScale="90000"/>
          </a:bodyPr>
          <a:lstStyle/>
          <a:p>
            <a:br>
              <a:rPr lang="en-US" dirty="0"/>
            </a:br>
            <a:br>
              <a:rPr lang="en-US" dirty="0"/>
            </a:br>
            <a:r>
              <a:rPr lang="en-US" dirty="0"/>
              <a:t>10 Points To </a:t>
            </a:r>
            <a:br>
              <a:rPr lang="en-US" dirty="0"/>
            </a:br>
            <a:r>
              <a:rPr lang="en-US" dirty="0"/>
              <a:t>Optimize your SAM</a:t>
            </a:r>
          </a:p>
        </p:txBody>
      </p:sp>
      <p:sp>
        <p:nvSpPr>
          <p:cNvPr id="3" name="Content Placeholder 2">
            <a:extLst>
              <a:ext uri="{FF2B5EF4-FFF2-40B4-BE49-F238E27FC236}">
                <a16:creationId xmlns:a16="http://schemas.microsoft.com/office/drawing/2014/main" id="{0AEEE312-3724-49F8-B507-72E4279C3BA6}"/>
              </a:ext>
            </a:extLst>
          </p:cNvPr>
          <p:cNvSpPr>
            <a:spLocks noGrp="1"/>
          </p:cNvSpPr>
          <p:nvPr>
            <p:ph idx="1"/>
          </p:nvPr>
        </p:nvSpPr>
        <p:spPr>
          <a:xfrm>
            <a:off x="822959" y="1905000"/>
            <a:ext cx="7543801" cy="4267200"/>
          </a:xfrm>
        </p:spPr>
        <p:txBody>
          <a:bodyPr>
            <a:normAutofit fontScale="92500" lnSpcReduction="20000"/>
          </a:bodyPr>
          <a:lstStyle/>
          <a:p>
            <a:pPr marL="514350" indent="-514350">
              <a:buFont typeface="+mj-lt"/>
              <a:buAutoNum type="arabicPeriod"/>
            </a:pPr>
            <a:r>
              <a:rPr lang="en-US" sz="2600" dirty="0"/>
              <a:t>Make sure your SAM is always accurate and up to date</a:t>
            </a:r>
          </a:p>
          <a:p>
            <a:pPr marL="201168" lvl="1" indent="0">
              <a:buNone/>
            </a:pPr>
            <a:r>
              <a:rPr lang="en-US" sz="2600" dirty="0"/>
              <a:t>	SAM expires once a year – know your expiration date</a:t>
            </a:r>
          </a:p>
          <a:p>
            <a:pPr marL="201168" lvl="1" indent="0">
              <a:buNone/>
            </a:pPr>
            <a:r>
              <a:rPr lang="en-US" sz="2600" dirty="0"/>
              <a:t>	if you have updates or changes be proactive – such 		as:  banking information, POC, NAICS, average 	annual income, address, </a:t>
            </a:r>
            <a:r>
              <a:rPr lang="en-US" sz="2600" dirty="0" err="1"/>
              <a:t>etc</a:t>
            </a:r>
            <a:endParaRPr lang="en-US" sz="2600" dirty="0"/>
          </a:p>
          <a:p>
            <a:pPr marL="514350" indent="-514350">
              <a:buFont typeface="+mj-lt"/>
              <a:buAutoNum type="arabicPeriod"/>
            </a:pPr>
            <a:r>
              <a:rPr lang="en-US" sz="2600" dirty="0"/>
              <a:t>Know what is in YOUR SAM</a:t>
            </a:r>
          </a:p>
          <a:p>
            <a:pPr marL="201168" lvl="1" indent="0">
              <a:buNone/>
            </a:pPr>
            <a:r>
              <a:rPr lang="en-US" sz="2600" dirty="0"/>
              <a:t>	MPIN, NAICS, Certifications? What is in YOUR SAM?</a:t>
            </a:r>
          </a:p>
          <a:p>
            <a:pPr marL="514350" indent="-514350">
              <a:buFont typeface="+mj-lt"/>
              <a:buAutoNum type="arabicPeriod"/>
            </a:pPr>
            <a:r>
              <a:rPr lang="en-US" sz="2600" dirty="0"/>
              <a:t>Make it ALL match</a:t>
            </a:r>
          </a:p>
          <a:p>
            <a:pPr marL="201168" lvl="1" indent="0">
              <a:buNone/>
            </a:pPr>
            <a:r>
              <a:rPr lang="en-US" sz="2600" dirty="0"/>
              <a:t>	OR Corporate Division, D &amp; B and SAM must match – 	mandatory</a:t>
            </a:r>
          </a:p>
          <a:p>
            <a:pPr marL="384048" lvl="2" indent="0">
              <a:buNone/>
            </a:pPr>
            <a:r>
              <a:rPr lang="en-US" sz="2600" dirty="0"/>
              <a:t>	GCAP has a hotline to D &amp; B – we can assist with 	expediting changes</a:t>
            </a:r>
          </a:p>
          <a:p>
            <a:pPr marL="201168" lvl="1" indent="0">
              <a:buNone/>
            </a:pPr>
            <a:endParaRPr lang="en-US" sz="2400" dirty="0"/>
          </a:p>
          <a:p>
            <a:pPr>
              <a:buFont typeface="Wingdings" panose="05000000000000000000" pitchFamily="2" charset="2"/>
              <a:buChar char="v"/>
            </a:pPr>
            <a:endParaRPr lang="en-US" dirty="0"/>
          </a:p>
          <a:p>
            <a:pPr marL="0" indent="0">
              <a:buNone/>
            </a:pPr>
            <a:endParaRPr lang="en-US" dirty="0"/>
          </a:p>
        </p:txBody>
      </p:sp>
      <p:sp>
        <p:nvSpPr>
          <p:cNvPr id="4" name="Date Placeholder 3">
            <a:extLst>
              <a:ext uri="{FF2B5EF4-FFF2-40B4-BE49-F238E27FC236}">
                <a16:creationId xmlns:a16="http://schemas.microsoft.com/office/drawing/2014/main" id="{B96B5541-9A35-424D-A15A-95B1E575DCC4}"/>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985335-FD0D-4CA5-B318-2AF4255440E8}"/>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15</a:t>
            </a:fld>
            <a:endParaRPr lang="en-US" altLang="en-US" dirty="0">
              <a:solidFill>
                <a:prstClr val="white">
                  <a:lumMod val="85000"/>
                </a:prstClr>
              </a:solidFill>
            </a:endParaRPr>
          </a:p>
        </p:txBody>
      </p:sp>
    </p:spTree>
    <p:extLst>
      <p:ext uri="{BB962C8B-B14F-4D97-AF65-F5344CB8AC3E}">
        <p14:creationId xmlns:p14="http://schemas.microsoft.com/office/powerpoint/2010/main" val="409794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73E4-F243-4866-9E43-E4A4E76B1006}"/>
              </a:ext>
            </a:extLst>
          </p:cNvPr>
          <p:cNvSpPr>
            <a:spLocks noGrp="1"/>
          </p:cNvSpPr>
          <p:nvPr>
            <p:ph type="title"/>
          </p:nvPr>
        </p:nvSpPr>
        <p:spPr>
          <a:xfrm>
            <a:off x="1524000" y="286604"/>
            <a:ext cx="6842760" cy="1450757"/>
          </a:xfrm>
        </p:spPr>
        <p:txBody>
          <a:bodyPr/>
          <a:lstStyle/>
          <a:p>
            <a:r>
              <a:rPr lang="en-US" dirty="0"/>
              <a:t>Optimize your SAM</a:t>
            </a:r>
          </a:p>
        </p:txBody>
      </p:sp>
      <p:sp>
        <p:nvSpPr>
          <p:cNvPr id="3" name="Content Placeholder 2">
            <a:extLst>
              <a:ext uri="{FF2B5EF4-FFF2-40B4-BE49-F238E27FC236}">
                <a16:creationId xmlns:a16="http://schemas.microsoft.com/office/drawing/2014/main" id="{045F1E57-EAA1-47E5-9A36-6665F3B38C8F}"/>
              </a:ext>
            </a:extLst>
          </p:cNvPr>
          <p:cNvSpPr>
            <a:spLocks noGrp="1"/>
          </p:cNvSpPr>
          <p:nvPr>
            <p:ph idx="1"/>
          </p:nvPr>
        </p:nvSpPr>
        <p:spPr>
          <a:xfrm>
            <a:off x="822959" y="1981200"/>
            <a:ext cx="7543801" cy="3887894"/>
          </a:xfrm>
        </p:spPr>
        <p:txBody>
          <a:bodyPr>
            <a:normAutofit/>
          </a:bodyPr>
          <a:lstStyle/>
          <a:p>
            <a:pPr marL="514350" indent="-514350">
              <a:buFont typeface="+mj-lt"/>
              <a:buAutoNum type="arabicPeriod" startAt="4"/>
            </a:pPr>
            <a:r>
              <a:rPr lang="en-US" sz="2400" dirty="0"/>
              <a:t>Representations and Certifications</a:t>
            </a:r>
          </a:p>
          <a:p>
            <a:pPr marL="201168" lvl="1" indent="0">
              <a:buNone/>
            </a:pPr>
            <a:r>
              <a:rPr lang="en-US" sz="2400" dirty="0"/>
              <a:t>	Do not guess, ask GCAP</a:t>
            </a:r>
          </a:p>
          <a:p>
            <a:pPr marL="514350" indent="-514350">
              <a:buFont typeface="+mj-lt"/>
              <a:buAutoNum type="arabicPeriod" startAt="4"/>
            </a:pPr>
            <a:r>
              <a:rPr lang="en-US" sz="2400" dirty="0"/>
              <a:t>Points of Contact – POC</a:t>
            </a:r>
          </a:p>
          <a:p>
            <a:pPr marL="201168" lvl="1" indent="0">
              <a:buNone/>
            </a:pPr>
            <a:r>
              <a:rPr lang="en-US" sz="2400" dirty="0"/>
              <a:t>	Unless it is you, give this some thought</a:t>
            </a:r>
          </a:p>
          <a:p>
            <a:pPr marL="514350" indent="-514350">
              <a:buFont typeface="+mj-lt"/>
              <a:buAutoNum type="arabicPeriod" startAt="4"/>
            </a:pPr>
            <a:r>
              <a:rPr lang="en-US" sz="2400" dirty="0"/>
              <a:t>DSBS – Very important part of your SAM registration</a:t>
            </a:r>
          </a:p>
          <a:p>
            <a:pPr marL="201168" lvl="1" indent="0">
              <a:buNone/>
            </a:pPr>
            <a:r>
              <a:rPr lang="en-US" sz="2400" dirty="0"/>
              <a:t>	GCAP can review and assist with this</a:t>
            </a:r>
          </a:p>
          <a:p>
            <a:pPr marL="457200" indent="-457200">
              <a:buFont typeface="+mj-lt"/>
              <a:buAutoNum type="arabicPeriod" startAt="4"/>
            </a:pPr>
            <a:r>
              <a:rPr lang="en-US" sz="2400" dirty="0"/>
              <a:t>Review your SAM for accuracy</a:t>
            </a:r>
          </a:p>
          <a:p>
            <a:pPr marL="201168" lvl="1" indent="0">
              <a:buNone/>
            </a:pPr>
            <a:r>
              <a:rPr lang="en-US" sz="2400" dirty="0"/>
              <a:t>	Are you a small business.  If not, why?</a:t>
            </a:r>
          </a:p>
          <a:p>
            <a:pPr marL="201168" lvl="1" indent="0">
              <a:buNone/>
            </a:pPr>
            <a:endParaRPr lang="en-US" sz="2600" dirty="0"/>
          </a:p>
        </p:txBody>
      </p:sp>
      <p:sp>
        <p:nvSpPr>
          <p:cNvPr id="4" name="Date Placeholder 3">
            <a:extLst>
              <a:ext uri="{FF2B5EF4-FFF2-40B4-BE49-F238E27FC236}">
                <a16:creationId xmlns:a16="http://schemas.microsoft.com/office/drawing/2014/main" id="{CA0EDB86-3CD3-41C4-A05F-F803A0D61015}"/>
              </a:ext>
            </a:extLst>
          </p:cNvPr>
          <p:cNvSpPr>
            <a:spLocks noGrp="1"/>
          </p:cNvSpPr>
          <p:nvPr>
            <p:ph type="dt" sz="half" idx="10"/>
          </p:nvPr>
        </p:nvSpPr>
        <p:spPr>
          <a:xfrm>
            <a:off x="822961" y="6459786"/>
            <a:ext cx="1854203" cy="365125"/>
          </a:xfrm>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27006DA-4D1D-4678-88E6-2BCF9D3D08F0}"/>
              </a:ext>
            </a:extLst>
          </p:cNvPr>
          <p:cNvSpPr>
            <a:spLocks noGrp="1"/>
          </p:cNvSpPr>
          <p:nvPr>
            <p:ph type="sldNum" sz="quarter" idx="12"/>
          </p:nvPr>
        </p:nvSpPr>
        <p:spPr>
          <a:xfrm>
            <a:off x="7425344" y="6459786"/>
            <a:ext cx="984019" cy="365125"/>
          </a:xfrm>
        </p:spPr>
        <p:txBody>
          <a:bodyPr/>
          <a:lstStyle/>
          <a:p>
            <a:pPr>
              <a:defRPr/>
            </a:pPr>
            <a:fld id="{45F5C319-AFC0-42CA-AF07-327E39A5DDE4}" type="slidenum">
              <a:rPr lang="en-US" altLang="en-US" smtClean="0">
                <a:solidFill>
                  <a:prstClr val="white">
                    <a:lumMod val="85000"/>
                  </a:prstClr>
                </a:solidFill>
              </a:rPr>
              <a:pPr>
                <a:defRPr/>
              </a:pPr>
              <a:t>16</a:t>
            </a:fld>
            <a:endParaRPr lang="en-US" altLang="en-US" dirty="0">
              <a:solidFill>
                <a:prstClr val="white">
                  <a:lumMod val="85000"/>
                </a:prstClr>
              </a:solidFill>
            </a:endParaRPr>
          </a:p>
        </p:txBody>
      </p:sp>
    </p:spTree>
    <p:extLst>
      <p:ext uri="{BB962C8B-B14F-4D97-AF65-F5344CB8AC3E}">
        <p14:creationId xmlns:p14="http://schemas.microsoft.com/office/powerpoint/2010/main" val="2939100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FBA6-1024-4C02-8B81-C7702CA3DB41}"/>
              </a:ext>
            </a:extLst>
          </p:cNvPr>
          <p:cNvSpPr>
            <a:spLocks noGrp="1"/>
          </p:cNvSpPr>
          <p:nvPr>
            <p:ph type="title"/>
          </p:nvPr>
        </p:nvSpPr>
        <p:spPr>
          <a:xfrm>
            <a:off x="1371600" y="286604"/>
            <a:ext cx="6995160" cy="1450757"/>
          </a:xfrm>
        </p:spPr>
        <p:txBody>
          <a:bodyPr/>
          <a:lstStyle/>
          <a:p>
            <a:r>
              <a:rPr lang="en-US" dirty="0"/>
              <a:t>Optimize Your SAM</a:t>
            </a:r>
          </a:p>
        </p:txBody>
      </p:sp>
      <p:sp>
        <p:nvSpPr>
          <p:cNvPr id="3" name="Content Placeholder 2">
            <a:extLst>
              <a:ext uri="{FF2B5EF4-FFF2-40B4-BE49-F238E27FC236}">
                <a16:creationId xmlns:a16="http://schemas.microsoft.com/office/drawing/2014/main" id="{81767CBD-9F19-4836-9B7C-C0BF184D52BB}"/>
              </a:ext>
            </a:extLst>
          </p:cNvPr>
          <p:cNvSpPr>
            <a:spLocks noGrp="1"/>
          </p:cNvSpPr>
          <p:nvPr>
            <p:ph idx="1"/>
          </p:nvPr>
        </p:nvSpPr>
        <p:spPr/>
        <p:txBody>
          <a:bodyPr>
            <a:normAutofit fontScale="85000" lnSpcReduction="20000"/>
          </a:bodyPr>
          <a:lstStyle/>
          <a:p>
            <a:pPr marL="514350" indent="-514350">
              <a:buFont typeface="+mj-lt"/>
              <a:buAutoNum type="arabicPeriod" startAt="8"/>
            </a:pPr>
            <a:r>
              <a:rPr lang="en-US" sz="3300" dirty="0"/>
              <a:t>GCAP advises that you make your SAM public information viewable:</a:t>
            </a:r>
          </a:p>
          <a:p>
            <a:r>
              <a:rPr lang="en-US" b="1" dirty="0"/>
              <a:t>What is the "SAM Search Authorization" in SAM, and how is it used?</a:t>
            </a:r>
          </a:p>
          <a:p>
            <a:r>
              <a:rPr lang="en-US" b="1" dirty="0"/>
              <a:t>Answer : </a:t>
            </a:r>
            <a:endParaRPr lang="en-US" dirty="0"/>
          </a:p>
          <a:p>
            <a:r>
              <a:rPr lang="en-US" dirty="0"/>
              <a:t>When you choose not to provide SAM Search Authorization, your entity management registration information will not be visible to the public. Choosing not to provide authorization to have your entity included in the SAM public </a:t>
            </a:r>
            <a:r>
              <a:rPr lang="en-US" dirty="0">
                <a:highlight>
                  <a:srgbClr val="FFFF00"/>
                </a:highlight>
              </a:rPr>
              <a:t>search may result in a reduction in Federal Government business opportunities</a:t>
            </a:r>
            <a:r>
              <a:rPr lang="en-US" dirty="0"/>
              <a:t>. Subcontractors who choose this option will also not be visible to prime contractors. However, entities that have not provided SAM Search Authorization will still be visible to users with For Official Use Only data access, which includes all federal government users. </a:t>
            </a:r>
          </a:p>
          <a:p>
            <a:r>
              <a:rPr lang="en-US" dirty="0"/>
              <a:t> </a:t>
            </a:r>
          </a:p>
          <a:p>
            <a:r>
              <a:rPr lang="en-US" dirty="0"/>
              <a:t>NOTE: If you are an SBA certified HUBZone or 8A firm (or applying for one of these certifications), your company's information must be displayed in the SAM Public Search.</a:t>
            </a:r>
          </a:p>
          <a:p>
            <a:endParaRPr lang="en-US" dirty="0"/>
          </a:p>
          <a:p>
            <a:endParaRPr lang="en-US" dirty="0"/>
          </a:p>
        </p:txBody>
      </p:sp>
      <p:sp>
        <p:nvSpPr>
          <p:cNvPr id="4" name="Date Placeholder 3">
            <a:extLst>
              <a:ext uri="{FF2B5EF4-FFF2-40B4-BE49-F238E27FC236}">
                <a16:creationId xmlns:a16="http://schemas.microsoft.com/office/drawing/2014/main" id="{27C812EC-E5A6-4F16-B5AA-09E09C291BAD}"/>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2282356-800E-4B76-BC5F-62415A9A514D}"/>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17</a:t>
            </a:fld>
            <a:endParaRPr lang="en-US" altLang="en-US" dirty="0">
              <a:solidFill>
                <a:prstClr val="white">
                  <a:lumMod val="85000"/>
                </a:prstClr>
              </a:solidFill>
            </a:endParaRPr>
          </a:p>
        </p:txBody>
      </p:sp>
    </p:spTree>
    <p:extLst>
      <p:ext uri="{BB962C8B-B14F-4D97-AF65-F5344CB8AC3E}">
        <p14:creationId xmlns:p14="http://schemas.microsoft.com/office/powerpoint/2010/main" val="2350907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139D-ED19-44A5-B831-290B0E1DFF69}"/>
              </a:ext>
            </a:extLst>
          </p:cNvPr>
          <p:cNvSpPr>
            <a:spLocks noGrp="1"/>
          </p:cNvSpPr>
          <p:nvPr>
            <p:ph type="title"/>
          </p:nvPr>
        </p:nvSpPr>
        <p:spPr>
          <a:xfrm>
            <a:off x="1600200" y="286604"/>
            <a:ext cx="6766560" cy="1450757"/>
          </a:xfrm>
        </p:spPr>
        <p:txBody>
          <a:bodyPr/>
          <a:lstStyle/>
          <a:p>
            <a:r>
              <a:rPr lang="en-US" dirty="0"/>
              <a:t> 9.  Complete All Sections of Your SAM</a:t>
            </a:r>
          </a:p>
        </p:txBody>
      </p:sp>
      <p:sp>
        <p:nvSpPr>
          <p:cNvPr id="4" name="Date Placeholder 3">
            <a:extLst>
              <a:ext uri="{FF2B5EF4-FFF2-40B4-BE49-F238E27FC236}">
                <a16:creationId xmlns:a16="http://schemas.microsoft.com/office/drawing/2014/main" id="{809D20AA-96A4-4271-AEB1-7A5AB3F178F1}"/>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1BFF993-5181-4FB2-A057-002CAB4C70CE}"/>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18</a:t>
            </a:fld>
            <a:endParaRPr lang="en-US" altLang="en-US" dirty="0">
              <a:solidFill>
                <a:prstClr val="white">
                  <a:lumMod val="85000"/>
                </a:prstClr>
              </a:solidFill>
            </a:endParaRPr>
          </a:p>
        </p:txBody>
      </p:sp>
      <p:pic>
        <p:nvPicPr>
          <p:cNvPr id="8" name="Content Placeholder 7">
            <a:extLst>
              <a:ext uri="{FF2B5EF4-FFF2-40B4-BE49-F238E27FC236}">
                <a16:creationId xmlns:a16="http://schemas.microsoft.com/office/drawing/2014/main" id="{6BF8BCC3-B5E2-4EED-B146-2FD81A62349D}"/>
              </a:ext>
            </a:extLst>
          </p:cNvPr>
          <p:cNvPicPr>
            <a:picLocks noGrp="1"/>
          </p:cNvPicPr>
          <p:nvPr>
            <p:ph idx="1"/>
          </p:nvPr>
        </p:nvPicPr>
        <p:blipFill rotWithShape="1">
          <a:blip r:embed="rId2"/>
          <a:srcRect l="28044" t="11966" r="28205" b="5699"/>
          <a:stretch/>
        </p:blipFill>
        <p:spPr bwMode="auto">
          <a:xfrm>
            <a:off x="2209801" y="1905000"/>
            <a:ext cx="4419599" cy="4419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9601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4F8F-1005-42BF-9F3D-201DB6F5A843}"/>
              </a:ext>
            </a:extLst>
          </p:cNvPr>
          <p:cNvSpPr>
            <a:spLocks noGrp="1"/>
          </p:cNvSpPr>
          <p:nvPr>
            <p:ph type="title"/>
          </p:nvPr>
        </p:nvSpPr>
        <p:spPr>
          <a:xfrm>
            <a:off x="1371600" y="286604"/>
            <a:ext cx="6995160" cy="1450757"/>
          </a:xfrm>
        </p:spPr>
        <p:txBody>
          <a:bodyPr/>
          <a:lstStyle/>
          <a:p>
            <a:r>
              <a:rPr lang="en-US" dirty="0"/>
              <a:t>10.  Search and Track Your SAM</a:t>
            </a:r>
          </a:p>
        </p:txBody>
      </p:sp>
      <p:sp>
        <p:nvSpPr>
          <p:cNvPr id="4" name="Date Placeholder 3">
            <a:extLst>
              <a:ext uri="{FF2B5EF4-FFF2-40B4-BE49-F238E27FC236}">
                <a16:creationId xmlns:a16="http://schemas.microsoft.com/office/drawing/2014/main" id="{853EB139-FD7B-4DF2-89CA-E92452BB9502}"/>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38CCBB7-4763-4AD6-9014-BDF92E9DF69C}"/>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19</a:t>
            </a:fld>
            <a:endParaRPr lang="en-US" altLang="en-US" dirty="0">
              <a:solidFill>
                <a:prstClr val="white">
                  <a:lumMod val="85000"/>
                </a:prstClr>
              </a:solidFill>
            </a:endParaRPr>
          </a:p>
        </p:txBody>
      </p:sp>
      <p:pic>
        <p:nvPicPr>
          <p:cNvPr id="6" name="Content Placeholder 5">
            <a:extLst>
              <a:ext uri="{FF2B5EF4-FFF2-40B4-BE49-F238E27FC236}">
                <a16:creationId xmlns:a16="http://schemas.microsoft.com/office/drawing/2014/main" id="{528F0BD7-69D8-43B8-80D0-995CDDD90ABE}"/>
              </a:ext>
            </a:extLst>
          </p:cNvPr>
          <p:cNvPicPr>
            <a:picLocks noGrp="1"/>
          </p:cNvPicPr>
          <p:nvPr>
            <p:ph idx="1"/>
          </p:nvPr>
        </p:nvPicPr>
        <p:blipFill rotWithShape="1">
          <a:blip r:embed="rId2"/>
          <a:srcRect l="26121" t="36469" r="27405" b="9116"/>
          <a:stretch/>
        </p:blipFill>
        <p:spPr bwMode="auto">
          <a:xfrm>
            <a:off x="1540294" y="1846263"/>
            <a:ext cx="6107862" cy="4022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232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1295400" y="286604"/>
            <a:ext cx="7071360" cy="1450757"/>
          </a:xfrm>
        </p:spPr>
        <p:txBody>
          <a:bodyPr/>
          <a:lstStyle/>
          <a:p>
            <a:pPr eaLnBrk="1" hangingPunct="1"/>
            <a:r>
              <a:rPr lang="en-US" altLang="en-US" dirty="0"/>
              <a:t>AGENDA</a:t>
            </a:r>
          </a:p>
        </p:txBody>
      </p:sp>
      <p:sp>
        <p:nvSpPr>
          <p:cNvPr id="19459" name="Content Placeholder 1"/>
          <p:cNvSpPr>
            <a:spLocks noGrp="1"/>
          </p:cNvSpPr>
          <p:nvPr>
            <p:ph idx="1"/>
          </p:nvPr>
        </p:nvSpPr>
        <p:spPr>
          <a:xfrm>
            <a:off x="1752600" y="2209800"/>
            <a:ext cx="6781800" cy="3702050"/>
          </a:xfrm>
        </p:spPr>
        <p:txBody>
          <a:bodyPr>
            <a:normAutofit/>
          </a:bodyPr>
          <a:lstStyle/>
          <a:p>
            <a:pPr>
              <a:buFont typeface="Wingdings" panose="05000000000000000000" pitchFamily="2" charset="2"/>
              <a:buChar char="v"/>
            </a:pPr>
            <a:r>
              <a:rPr lang="en-US" altLang="en-US" sz="2800" dirty="0"/>
              <a:t>SAM – What is it and why do I need it?</a:t>
            </a:r>
          </a:p>
          <a:p>
            <a:pPr lvl="1">
              <a:buFont typeface="Wingdings" panose="05000000000000000000" pitchFamily="2" charset="2"/>
              <a:buChar char="v"/>
            </a:pPr>
            <a:r>
              <a:rPr lang="en-US" altLang="en-US" sz="2800" dirty="0"/>
              <a:t>FREE! </a:t>
            </a:r>
          </a:p>
          <a:p>
            <a:pPr>
              <a:buFont typeface="Wingdings" panose="05000000000000000000" pitchFamily="2" charset="2"/>
              <a:buChar char="v"/>
            </a:pPr>
            <a:r>
              <a:rPr lang="en-US" altLang="en-US" sz="2800" dirty="0"/>
              <a:t>Updates/Changes to SAM</a:t>
            </a:r>
          </a:p>
          <a:p>
            <a:pPr>
              <a:buFont typeface="Wingdings" panose="05000000000000000000" pitchFamily="2" charset="2"/>
              <a:buChar char="v"/>
            </a:pPr>
            <a:r>
              <a:rPr lang="en-US" altLang="en-US" sz="2800" dirty="0"/>
              <a:t>Optimize My SAM</a:t>
            </a:r>
          </a:p>
          <a:p>
            <a:pPr>
              <a:buFont typeface="Wingdings" panose="05000000000000000000" pitchFamily="2" charset="2"/>
              <a:buChar char="v"/>
            </a:pPr>
            <a:r>
              <a:rPr lang="en-US" altLang="en-US" sz="2800" dirty="0"/>
              <a:t>Future Updates</a:t>
            </a:r>
          </a:p>
          <a:p>
            <a:pPr lvl="1" eaLnBrk="1" hangingPunct="1"/>
            <a:endParaRPr lang="en-US" altLang="en-US" sz="2800" dirty="0"/>
          </a:p>
        </p:txBody>
      </p:sp>
      <p:sp>
        <p:nvSpPr>
          <p:cNvPr id="19460"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spcBef>
                <a:spcPct val="0"/>
              </a:spcBef>
              <a:buClrTx/>
              <a:buFontTx/>
              <a:buNone/>
            </a:pPr>
            <a:fld id="{8C8D39FC-D44E-45FC-BE92-84D0F39F9471}" type="datetime1">
              <a:rPr lang="en-US" altLang="en-US" smtClean="0">
                <a:solidFill>
                  <a:prstClr val="black"/>
                </a:solidFill>
                <a:latin typeface="Lucida Sans Unicode" pitchFamily="34" charset="0"/>
                <a:cs typeface="Arial" charset="0"/>
              </a:rPr>
              <a:pPr>
                <a:spcBef>
                  <a:spcPct val="0"/>
                </a:spcBef>
                <a:buClrTx/>
                <a:buFontTx/>
                <a:buNone/>
              </a:pPr>
              <a:t>10/11/2018</a:t>
            </a:fld>
            <a:endParaRPr lang="en-US" altLang="en-US">
              <a:solidFill>
                <a:prstClr val="black"/>
              </a:solidFill>
              <a:latin typeface="Lucida Sans Unicode" pitchFamily="34" charset="0"/>
              <a:cs typeface="Arial" charset="0"/>
            </a:endParaRPr>
          </a:p>
        </p:txBody>
      </p:sp>
      <p:sp>
        <p:nvSpPr>
          <p:cNvPr id="2150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fontAlgn="base">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fontAlgn="base">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fontAlgn="base">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fontAlgn="base">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spcBef>
                <a:spcPct val="0"/>
              </a:spcBef>
              <a:buClrTx/>
              <a:buFontTx/>
              <a:buNone/>
              <a:defRPr/>
            </a:pPr>
            <a:fld id="{7B7D8427-1D76-4C99-9E3A-ED70F6DEAAF5}" type="slidenum">
              <a:rPr lang="en-US" altLang="en-US" smtClean="0">
                <a:solidFill>
                  <a:prstClr val="white">
                    <a:lumMod val="65000"/>
                  </a:prstClr>
                </a:solidFill>
                <a:latin typeface="Lucida Sans Unicode" pitchFamily="34" charset="0"/>
              </a:rPr>
              <a:pPr>
                <a:spcBef>
                  <a:spcPct val="0"/>
                </a:spcBef>
                <a:buClrTx/>
                <a:buFontTx/>
                <a:buNone/>
                <a:defRPr/>
              </a:pPr>
              <a:t>2</a:t>
            </a:fld>
            <a:endParaRPr lang="en-US" altLang="en-US" dirty="0">
              <a:solidFill>
                <a:prstClr val="white">
                  <a:lumMod val="65000"/>
                </a:prstClr>
              </a:solidFill>
              <a:latin typeface="Lucida Sans Unicode" pitchFamily="34" charset="0"/>
            </a:endParaRPr>
          </a:p>
        </p:txBody>
      </p:sp>
    </p:spTree>
    <p:extLst>
      <p:ext uri="{BB962C8B-B14F-4D97-AF65-F5344CB8AC3E}">
        <p14:creationId xmlns:p14="http://schemas.microsoft.com/office/powerpoint/2010/main" val="1812134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87DC-5017-4D23-BE08-5DD20040CEF8}"/>
              </a:ext>
            </a:extLst>
          </p:cNvPr>
          <p:cNvSpPr>
            <a:spLocks noGrp="1"/>
          </p:cNvSpPr>
          <p:nvPr>
            <p:ph type="title"/>
          </p:nvPr>
        </p:nvSpPr>
        <p:spPr>
          <a:xfrm>
            <a:off x="1447800" y="286604"/>
            <a:ext cx="6918960" cy="1450757"/>
          </a:xfrm>
        </p:spPr>
        <p:txBody>
          <a:bodyPr/>
          <a:lstStyle/>
          <a:p>
            <a:r>
              <a:rPr lang="en-US" dirty="0"/>
              <a:t>Status Tracker</a:t>
            </a:r>
          </a:p>
        </p:txBody>
      </p:sp>
      <p:sp>
        <p:nvSpPr>
          <p:cNvPr id="4" name="Date Placeholder 3">
            <a:extLst>
              <a:ext uri="{FF2B5EF4-FFF2-40B4-BE49-F238E27FC236}">
                <a16:creationId xmlns:a16="http://schemas.microsoft.com/office/drawing/2014/main" id="{66D45E3C-6731-4401-B2BE-1440884281B0}"/>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BE5E1A5-5E43-4664-B2CB-0836374D85EA}"/>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20</a:t>
            </a:fld>
            <a:endParaRPr lang="en-US" altLang="en-US" dirty="0">
              <a:solidFill>
                <a:prstClr val="white">
                  <a:lumMod val="85000"/>
                </a:prstClr>
              </a:solidFill>
            </a:endParaRPr>
          </a:p>
        </p:txBody>
      </p:sp>
      <p:pic>
        <p:nvPicPr>
          <p:cNvPr id="6" name="Content Placeholder 5">
            <a:extLst>
              <a:ext uri="{FF2B5EF4-FFF2-40B4-BE49-F238E27FC236}">
                <a16:creationId xmlns:a16="http://schemas.microsoft.com/office/drawing/2014/main" id="{3F9B796D-994C-4DBA-9D0F-A9F286E9FD97}"/>
              </a:ext>
            </a:extLst>
          </p:cNvPr>
          <p:cNvPicPr>
            <a:picLocks noGrp="1"/>
          </p:cNvPicPr>
          <p:nvPr>
            <p:ph idx="1"/>
          </p:nvPr>
        </p:nvPicPr>
        <p:blipFill rotWithShape="1">
          <a:blip r:embed="rId2"/>
          <a:srcRect l="25321" t="13390" r="26122" b="39316"/>
          <a:stretch/>
        </p:blipFill>
        <p:spPr bwMode="auto">
          <a:xfrm>
            <a:off x="922978" y="1846263"/>
            <a:ext cx="7342493" cy="4022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123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34588-1310-4F73-AB35-A82B5B0652ED}"/>
              </a:ext>
            </a:extLst>
          </p:cNvPr>
          <p:cNvSpPr>
            <a:spLocks noGrp="1"/>
          </p:cNvSpPr>
          <p:nvPr>
            <p:ph type="title"/>
          </p:nvPr>
        </p:nvSpPr>
        <p:spPr>
          <a:xfrm>
            <a:off x="6105832" y="639097"/>
            <a:ext cx="2551471" cy="3686015"/>
          </a:xfrm>
        </p:spPr>
        <p:txBody>
          <a:bodyPr vert="horz" lIns="91440" tIns="45720" rIns="91440" bIns="45720" rtlCol="0" anchor="b">
            <a:normAutofit/>
          </a:bodyPr>
          <a:lstStyle/>
          <a:p>
            <a:r>
              <a:rPr lang="en-US" sz="5300" dirty="0">
                <a:solidFill>
                  <a:schemeClr val="tx1">
                    <a:lumMod val="85000"/>
                    <a:lumOff val="15000"/>
                  </a:schemeClr>
                </a:solidFill>
              </a:rPr>
              <a:t>Your SAM</a:t>
            </a:r>
            <a:br>
              <a:rPr lang="en-US" sz="5300" dirty="0">
                <a:solidFill>
                  <a:schemeClr val="tx1">
                    <a:lumMod val="85000"/>
                    <a:lumOff val="15000"/>
                  </a:schemeClr>
                </a:solidFill>
              </a:rPr>
            </a:br>
            <a:r>
              <a:rPr lang="en-US" sz="5300" dirty="0">
                <a:solidFill>
                  <a:schemeClr val="tx1">
                    <a:lumMod val="85000"/>
                    <a:lumOff val="15000"/>
                  </a:schemeClr>
                </a:solidFill>
              </a:rPr>
              <a:t>of the Future </a:t>
            </a:r>
          </a:p>
        </p:txBody>
      </p:sp>
      <p:pic>
        <p:nvPicPr>
          <p:cNvPr id="7" name="Content Placeholder 6" descr="A picture containing sky&#10;&#10;Description generated with very high confidence">
            <a:extLst>
              <a:ext uri="{FF2B5EF4-FFF2-40B4-BE49-F238E27FC236}">
                <a16:creationId xmlns:a16="http://schemas.microsoft.com/office/drawing/2014/main" id="{4AE8AD06-A182-4C7B-B598-67EAC3364C4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5499" y="1223098"/>
            <a:ext cx="5184163" cy="3888122"/>
          </a:xfrm>
          <a:prstGeom prst="rect">
            <a:avLst/>
          </a:prstGeom>
        </p:spPr>
      </p:pic>
      <p:cxnSp>
        <p:nvCxnSpPr>
          <p:cNvPr id="21" name="Straight Connector 20">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BED81B2F-D345-45AB-B654-188E7E6EF9B4}"/>
              </a:ext>
            </a:extLst>
          </p:cNvPr>
          <p:cNvSpPr>
            <a:spLocks noGrp="1"/>
          </p:cNvSpPr>
          <p:nvPr>
            <p:ph type="dt" sz="half" idx="10"/>
          </p:nvPr>
        </p:nvSpPr>
        <p:spPr>
          <a:xfrm>
            <a:off x="822960" y="6459785"/>
            <a:ext cx="1854203" cy="365125"/>
          </a:xfrm>
        </p:spPr>
        <p:txBody>
          <a:bodyPr vert="horz" lIns="91440" tIns="45720" rIns="91440" bIns="45720" rtlCol="0" anchor="ctr">
            <a:normAutofit/>
          </a:bodyPr>
          <a:lstStyle/>
          <a:p>
            <a:pPr>
              <a:spcAft>
                <a:spcPts val="600"/>
              </a:spcAft>
              <a:defRPr/>
            </a:pPr>
            <a:fld id="{BBDF0470-245B-4FA2-9BC4-E57B5D5C4E92}" type="datetime1">
              <a:rPr lang="en-US" smtClean="0"/>
              <a:pPr>
                <a:spcAft>
                  <a:spcPts val="600"/>
                </a:spcAft>
                <a:defRPr/>
              </a:pPr>
              <a:t>10/11/2018</a:t>
            </a:fld>
            <a:endParaRPr lang="en-US"/>
          </a:p>
        </p:txBody>
      </p:sp>
      <p:sp>
        <p:nvSpPr>
          <p:cNvPr id="5" name="Slide Number Placeholder 4">
            <a:extLst>
              <a:ext uri="{FF2B5EF4-FFF2-40B4-BE49-F238E27FC236}">
                <a16:creationId xmlns:a16="http://schemas.microsoft.com/office/drawing/2014/main" id="{3CD46429-60AF-45FF-8020-4FEF2A8517D9}"/>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a:spcAft>
                <a:spcPts val="600"/>
              </a:spcAft>
              <a:defRPr/>
            </a:pPr>
            <a:fld id="{45F5C319-AFC0-42CA-AF07-327E39A5DDE4}" type="slidenum">
              <a:rPr lang="en-US" altLang="en-US" smtClean="0"/>
              <a:pPr>
                <a:spcAft>
                  <a:spcPts val="600"/>
                </a:spcAft>
                <a:defRPr/>
              </a:pPr>
              <a:t>2</a:t>
            </a:fld>
            <a:endParaRPr lang="en-US" altLang="en-US"/>
          </a:p>
        </p:txBody>
      </p:sp>
      <p:sp>
        <p:nvSpPr>
          <p:cNvPr id="8" name="TextBox 7">
            <a:extLst>
              <a:ext uri="{FF2B5EF4-FFF2-40B4-BE49-F238E27FC236}">
                <a16:creationId xmlns:a16="http://schemas.microsoft.com/office/drawing/2014/main" id="{B54B229C-63C0-4551-BD0F-9072A3C111D3}"/>
              </a:ext>
            </a:extLst>
          </p:cNvPr>
          <p:cNvSpPr txBox="1"/>
          <p:nvPr/>
        </p:nvSpPr>
        <p:spPr>
          <a:xfrm>
            <a:off x="3219570" y="491116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flickr.com/photos/ludiecochrane/6202684692">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624579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3766-9FEC-457E-B0A3-A85D44062150}"/>
              </a:ext>
            </a:extLst>
          </p:cNvPr>
          <p:cNvSpPr>
            <a:spLocks noGrp="1"/>
          </p:cNvSpPr>
          <p:nvPr>
            <p:ph type="title"/>
          </p:nvPr>
        </p:nvSpPr>
        <p:spPr>
          <a:xfrm>
            <a:off x="1447800" y="286604"/>
            <a:ext cx="6918960" cy="1450757"/>
          </a:xfrm>
        </p:spPr>
        <p:txBody>
          <a:bodyPr/>
          <a:lstStyle/>
          <a:p>
            <a:r>
              <a:rPr lang="en-US" dirty="0"/>
              <a:t>SAM, Coming Soon…</a:t>
            </a:r>
          </a:p>
        </p:txBody>
      </p:sp>
      <p:sp>
        <p:nvSpPr>
          <p:cNvPr id="3" name="Content Placeholder 2">
            <a:extLst>
              <a:ext uri="{FF2B5EF4-FFF2-40B4-BE49-F238E27FC236}">
                <a16:creationId xmlns:a16="http://schemas.microsoft.com/office/drawing/2014/main" id="{EB6C1064-F7BD-4F51-9D5C-07CA6511ECE1}"/>
              </a:ext>
            </a:extLst>
          </p:cNvPr>
          <p:cNvSpPr>
            <a:spLocks noGrp="1"/>
          </p:cNvSpPr>
          <p:nvPr>
            <p:ph idx="1"/>
          </p:nvPr>
        </p:nvSpPr>
        <p:spPr/>
        <p:txBody>
          <a:bodyPr>
            <a:normAutofit fontScale="85000" lnSpcReduction="20000"/>
          </a:bodyPr>
          <a:lstStyle/>
          <a:p>
            <a:r>
              <a:rPr lang="en-US" sz="4400" dirty="0">
                <a:hlinkClick r:id="rId2"/>
              </a:rPr>
              <a:t>https://beta.sam.gov/</a:t>
            </a:r>
            <a:r>
              <a:rPr lang="en-US" sz="4400" dirty="0"/>
              <a:t> </a:t>
            </a:r>
          </a:p>
          <a:p>
            <a:pPr>
              <a:spcBef>
                <a:spcPts val="600"/>
              </a:spcBef>
              <a:buFont typeface="Wingdings" panose="05000000000000000000" pitchFamily="2" charset="2"/>
              <a:buChar char="v"/>
            </a:pPr>
            <a:r>
              <a:rPr lang="en-US" sz="2800" dirty="0"/>
              <a:t>What does this mean to you?</a:t>
            </a:r>
          </a:p>
          <a:p>
            <a:pPr lvl="1">
              <a:spcBef>
                <a:spcPts val="600"/>
              </a:spcBef>
              <a:buFont typeface="Wingdings" panose="05000000000000000000" pitchFamily="2" charset="2"/>
              <a:buChar char="v"/>
            </a:pPr>
            <a:r>
              <a:rPr lang="en-US" sz="2800" b="1" dirty="0"/>
              <a:t>Keep your original website passwords up to date!</a:t>
            </a:r>
            <a:r>
              <a:rPr lang="en-US" sz="2800" dirty="0"/>
              <a:t> </a:t>
            </a:r>
            <a:br>
              <a:rPr lang="en-US" sz="2800" dirty="0"/>
            </a:br>
            <a:r>
              <a:rPr lang="en-US" sz="2800" dirty="0"/>
              <a:t>This helps ensure a smooth transition.</a:t>
            </a:r>
            <a:br>
              <a:rPr lang="en-US" sz="2800" dirty="0"/>
            </a:br>
            <a:r>
              <a:rPr lang="en-US" sz="2800" dirty="0"/>
              <a:t>You will be able to migrate or request roles as the original web sites are retired. Watch for each original website’s transition to know when to set up your roles here.</a:t>
            </a:r>
          </a:p>
          <a:p>
            <a:pPr lvl="1">
              <a:spcBef>
                <a:spcPts val="600"/>
              </a:spcBef>
              <a:buFont typeface="Wingdings" panose="05000000000000000000" pitchFamily="2" charset="2"/>
              <a:buChar char="v"/>
            </a:pPr>
            <a:r>
              <a:rPr lang="en-US" sz="2800" b="1" dirty="0"/>
              <a:t>I have an account at an original website (e.g., SAM, FBO, CFDA, FPDS). Do I need to sign up on this site?</a:t>
            </a:r>
            <a:r>
              <a:rPr lang="en-US" sz="2800" dirty="0"/>
              <a:t> </a:t>
            </a:r>
            <a:br>
              <a:rPr lang="en-US" sz="2800" dirty="0"/>
            </a:br>
            <a:r>
              <a:rPr lang="en-US" sz="2800" dirty="0"/>
              <a:t>Yes, you do need to sign up. If you create an account here, you will be able to migrate roles from the original websites or request a new role. Sign up or sign in. Then go to your user profile to get started.  </a:t>
            </a:r>
          </a:p>
          <a:p>
            <a:pPr lvl="1">
              <a:buFont typeface="Wingdings" panose="05000000000000000000" pitchFamily="2" charset="2"/>
              <a:buChar char="v"/>
            </a:pPr>
            <a:endParaRPr lang="en-US" sz="2600" dirty="0"/>
          </a:p>
          <a:p>
            <a:endParaRPr lang="en-US" dirty="0"/>
          </a:p>
        </p:txBody>
      </p:sp>
      <p:sp>
        <p:nvSpPr>
          <p:cNvPr id="4" name="Date Placeholder 3">
            <a:extLst>
              <a:ext uri="{FF2B5EF4-FFF2-40B4-BE49-F238E27FC236}">
                <a16:creationId xmlns:a16="http://schemas.microsoft.com/office/drawing/2014/main" id="{63D7F88B-8D20-494E-B4A8-E7E82C8238C0}"/>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11A8177-78E8-40FE-8C34-894AFDCB9C10}"/>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22</a:t>
            </a:fld>
            <a:endParaRPr lang="en-US" altLang="en-US" dirty="0">
              <a:solidFill>
                <a:prstClr val="white">
                  <a:lumMod val="85000"/>
                </a:prstClr>
              </a:solidFill>
            </a:endParaRPr>
          </a:p>
        </p:txBody>
      </p:sp>
    </p:spTree>
    <p:extLst>
      <p:ext uri="{BB962C8B-B14F-4D97-AF65-F5344CB8AC3E}">
        <p14:creationId xmlns:p14="http://schemas.microsoft.com/office/powerpoint/2010/main" val="2294485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BFD9-EC11-460A-9D85-536F5E90931A}"/>
              </a:ext>
            </a:extLst>
          </p:cNvPr>
          <p:cNvSpPr>
            <a:spLocks noGrp="1"/>
          </p:cNvSpPr>
          <p:nvPr>
            <p:ph type="title"/>
          </p:nvPr>
        </p:nvSpPr>
        <p:spPr>
          <a:xfrm>
            <a:off x="1447800" y="286604"/>
            <a:ext cx="6918960" cy="1450757"/>
          </a:xfrm>
        </p:spPr>
        <p:txBody>
          <a:bodyPr/>
          <a:lstStyle/>
          <a:p>
            <a:r>
              <a:rPr lang="en-US" dirty="0"/>
              <a:t>Replacing DUNs #</a:t>
            </a:r>
          </a:p>
        </p:txBody>
      </p:sp>
      <p:sp>
        <p:nvSpPr>
          <p:cNvPr id="3" name="Content Placeholder 2">
            <a:extLst>
              <a:ext uri="{FF2B5EF4-FFF2-40B4-BE49-F238E27FC236}">
                <a16:creationId xmlns:a16="http://schemas.microsoft.com/office/drawing/2014/main" id="{7EA53749-768A-46DB-9886-69A183CC4736}"/>
              </a:ext>
            </a:extLst>
          </p:cNvPr>
          <p:cNvSpPr>
            <a:spLocks noGrp="1"/>
          </p:cNvSpPr>
          <p:nvPr>
            <p:ph idx="1"/>
          </p:nvPr>
        </p:nvSpPr>
        <p:spPr/>
        <p:txBody>
          <a:bodyPr/>
          <a:lstStyle/>
          <a:p>
            <a:pPr>
              <a:buFont typeface="Wingdings" panose="05000000000000000000" pitchFamily="2" charset="2"/>
              <a:buChar char="v"/>
            </a:pPr>
            <a:r>
              <a:rPr lang="en-US" sz="2800" dirty="0"/>
              <a:t>There is a solicitation out now to replace the DUNS #</a:t>
            </a:r>
          </a:p>
          <a:p>
            <a:pPr>
              <a:buFont typeface="Wingdings" panose="05000000000000000000" pitchFamily="2" charset="2"/>
              <a:buChar char="v"/>
            </a:pPr>
            <a:r>
              <a:rPr lang="en-US" sz="2800" dirty="0"/>
              <a:t>What does this mean to you?</a:t>
            </a:r>
          </a:p>
          <a:p>
            <a:pPr lvl="1">
              <a:buFont typeface="Wingdings" panose="05000000000000000000" pitchFamily="2" charset="2"/>
              <a:buChar char="v"/>
            </a:pPr>
            <a:r>
              <a:rPr lang="en-US" sz="2600" dirty="0"/>
              <a:t>Well…we aren’t sure yet.  But we will keep our clients posted.  Surely the incumbent, Dun &amp; Bradstreet will submit a proposal, and should they be awarded, the transition may be very smooth.  Should a different business be awarded, we will be trained and share with our clients</a:t>
            </a:r>
          </a:p>
          <a:p>
            <a:pPr marL="0" indent="0">
              <a:buNone/>
            </a:pPr>
            <a:endParaRPr lang="en-US" dirty="0"/>
          </a:p>
        </p:txBody>
      </p:sp>
      <p:sp>
        <p:nvSpPr>
          <p:cNvPr id="4" name="Date Placeholder 3">
            <a:extLst>
              <a:ext uri="{FF2B5EF4-FFF2-40B4-BE49-F238E27FC236}">
                <a16:creationId xmlns:a16="http://schemas.microsoft.com/office/drawing/2014/main" id="{951C0E9C-00A7-4134-A565-8C556145BE9A}"/>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1D85D5A-7B76-4272-8904-AD866687064F}"/>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23</a:t>
            </a:fld>
            <a:endParaRPr lang="en-US" altLang="en-US" dirty="0">
              <a:solidFill>
                <a:prstClr val="white">
                  <a:lumMod val="85000"/>
                </a:prstClr>
              </a:solidFill>
            </a:endParaRPr>
          </a:p>
        </p:txBody>
      </p:sp>
    </p:spTree>
    <p:extLst>
      <p:ext uri="{BB962C8B-B14F-4D97-AF65-F5344CB8AC3E}">
        <p14:creationId xmlns:p14="http://schemas.microsoft.com/office/powerpoint/2010/main" val="1692017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D24A-C7EA-47D9-952D-4C9558A6509F}"/>
              </a:ext>
            </a:extLst>
          </p:cNvPr>
          <p:cNvSpPr>
            <a:spLocks noGrp="1"/>
          </p:cNvSpPr>
          <p:nvPr>
            <p:ph type="title"/>
          </p:nvPr>
        </p:nvSpPr>
        <p:spPr>
          <a:xfrm>
            <a:off x="1447800" y="286604"/>
            <a:ext cx="6918960" cy="1450757"/>
          </a:xfrm>
        </p:spPr>
        <p:txBody>
          <a:bodyPr/>
          <a:lstStyle/>
          <a:p>
            <a:r>
              <a:rPr lang="en-US" dirty="0"/>
              <a:t>Meet SAMMI</a:t>
            </a:r>
          </a:p>
        </p:txBody>
      </p:sp>
      <p:sp>
        <p:nvSpPr>
          <p:cNvPr id="3" name="Content Placeholder 2">
            <a:extLst>
              <a:ext uri="{FF2B5EF4-FFF2-40B4-BE49-F238E27FC236}">
                <a16:creationId xmlns:a16="http://schemas.microsoft.com/office/drawing/2014/main" id="{87EF582B-73BF-481A-843E-90724837C74F}"/>
              </a:ext>
            </a:extLst>
          </p:cNvPr>
          <p:cNvSpPr>
            <a:spLocks noGrp="1"/>
          </p:cNvSpPr>
          <p:nvPr>
            <p:ph idx="1"/>
          </p:nvPr>
        </p:nvSpPr>
        <p:spPr/>
        <p:txBody>
          <a:bodyPr>
            <a:normAutofit fontScale="92500" lnSpcReduction="20000"/>
          </a:bodyPr>
          <a:lstStyle/>
          <a:p>
            <a:r>
              <a:rPr lang="en-US" dirty="0"/>
              <a:t>The Unique Entity Identifier in the System for Award Management (SAM) is currently the Data Universal Number System (DUNS®) number with which entities register . The unique entity identifier is tied in SAM to the legal Entity name, ‘doing business as’ name, and the physical address that corresponds to it. Entities awarded Federal procurement and grants actions, with limited exceptions, are required to register in SAM. The information from SAM is used throughout the government, to include all aspects of the procurement and financial assistance processes.</a:t>
            </a:r>
          </a:p>
          <a:p>
            <a:r>
              <a:rPr lang="en-US" dirty="0">
                <a:highlight>
                  <a:srgbClr val="FFFF00"/>
                </a:highlight>
              </a:rPr>
              <a:t>The government will be transitioning away from the DUNS numbering system to a new government owned unique entity identifier (UEI). The new SAM Managed Identifier (SAMMI), will be used within SAM and the Integrated Award Environment (IAE) as a primary key to identity every existing and new entity within SAM.gov. IAE recognizes that a change to any new unique entity identifier will require a significant transition in IAE and downstream systems. To enable a successful transition to the SAMMI while minimizing the impact to Government operation, IAE has planned for an extensive transition period and anticipates transition to the new UEI be completed by 2020</a:t>
            </a:r>
          </a:p>
        </p:txBody>
      </p:sp>
      <p:sp>
        <p:nvSpPr>
          <p:cNvPr id="4" name="Date Placeholder 3">
            <a:extLst>
              <a:ext uri="{FF2B5EF4-FFF2-40B4-BE49-F238E27FC236}">
                <a16:creationId xmlns:a16="http://schemas.microsoft.com/office/drawing/2014/main" id="{BCAEDB13-B83A-40BB-A379-5E2718929359}"/>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D814560-F799-48D8-9A2B-6448C5CE478C}"/>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24</a:t>
            </a:fld>
            <a:endParaRPr lang="en-US" altLang="en-US" dirty="0">
              <a:solidFill>
                <a:prstClr val="white">
                  <a:lumMod val="85000"/>
                </a:prstClr>
              </a:solidFill>
            </a:endParaRPr>
          </a:p>
        </p:txBody>
      </p:sp>
    </p:spTree>
    <p:extLst>
      <p:ext uri="{BB962C8B-B14F-4D97-AF65-F5344CB8AC3E}">
        <p14:creationId xmlns:p14="http://schemas.microsoft.com/office/powerpoint/2010/main" val="3892909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5BA5-6037-423A-825C-AC4DDB9DEAF0}"/>
              </a:ext>
            </a:extLst>
          </p:cNvPr>
          <p:cNvSpPr>
            <a:spLocks noGrp="1"/>
          </p:cNvSpPr>
          <p:nvPr>
            <p:ph type="title"/>
          </p:nvPr>
        </p:nvSpPr>
        <p:spPr>
          <a:xfrm>
            <a:off x="1447800" y="286604"/>
            <a:ext cx="6918960" cy="1450757"/>
          </a:xfrm>
        </p:spPr>
        <p:txBody>
          <a:bodyPr/>
          <a:lstStyle/>
          <a:p>
            <a:r>
              <a:rPr lang="en-US" dirty="0"/>
              <a:t>SAM Registration Requirement Change</a:t>
            </a:r>
          </a:p>
        </p:txBody>
      </p:sp>
      <p:sp>
        <p:nvSpPr>
          <p:cNvPr id="3" name="Content Placeholder 2">
            <a:extLst>
              <a:ext uri="{FF2B5EF4-FFF2-40B4-BE49-F238E27FC236}">
                <a16:creationId xmlns:a16="http://schemas.microsoft.com/office/drawing/2014/main" id="{CB25E104-B48B-4FF3-8F87-C8964FBD4048}"/>
              </a:ext>
            </a:extLst>
          </p:cNvPr>
          <p:cNvSpPr>
            <a:spLocks noGrp="1"/>
          </p:cNvSpPr>
          <p:nvPr>
            <p:ph idx="1"/>
          </p:nvPr>
        </p:nvSpPr>
        <p:spPr/>
        <p:txBody>
          <a:bodyPr>
            <a:normAutofit lnSpcReduction="10000"/>
          </a:bodyPr>
          <a:lstStyle/>
          <a:p>
            <a:r>
              <a:rPr lang="en-US" b="1" dirty="0"/>
              <a:t>Effective Oct. 26, you must be registered in SAM before you submit a federal bid, proposal or quote</a:t>
            </a:r>
          </a:p>
          <a:p>
            <a:r>
              <a:rPr lang="en-US" dirty="0"/>
              <a:t>That latitude goes away on October 26, 2018.  On that date, </a:t>
            </a:r>
            <a:r>
              <a:rPr lang="en-US" dirty="0">
                <a:highlight>
                  <a:srgbClr val="FFFF00"/>
                </a:highlight>
              </a:rPr>
              <a:t>FAR Subpart 4.1102 is officially amended to require all entities (i.e., vendors, including joint ventures) to be registered in SAM at the time they submit an offer (a bid or proposal) or submit a quotation to a federal agency.  In essence, vendors who are not registered in SAM are ineligible to submit offers or quotes – effective October 26, 2018</a:t>
            </a:r>
            <a:r>
              <a:rPr lang="en-US" dirty="0"/>
              <a:t>.</a:t>
            </a:r>
          </a:p>
          <a:p>
            <a:r>
              <a:rPr lang="en-US" dirty="0"/>
              <a:t>Keep in mind that the SAM registration process can take time to complete.  If you’re planning to compete for a federal contract in the future, you should complete your SAM registration as far in advance as possible.  And, if you are already registered in SAM, remember that your SAM registration must be renewed at least annually – and renewed whenever any part of your registration needs to be updated.</a:t>
            </a:r>
          </a:p>
          <a:p>
            <a:endParaRPr lang="en-US" dirty="0"/>
          </a:p>
        </p:txBody>
      </p:sp>
      <p:sp>
        <p:nvSpPr>
          <p:cNvPr id="4" name="Date Placeholder 3">
            <a:extLst>
              <a:ext uri="{FF2B5EF4-FFF2-40B4-BE49-F238E27FC236}">
                <a16:creationId xmlns:a16="http://schemas.microsoft.com/office/drawing/2014/main" id="{023E2DD7-8E06-495C-876C-28E2A49A3BDB}"/>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E409D63-4764-4D82-A690-0269C4422AE9}"/>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25</a:t>
            </a:fld>
            <a:endParaRPr lang="en-US" altLang="en-US" dirty="0">
              <a:solidFill>
                <a:prstClr val="white">
                  <a:lumMod val="85000"/>
                </a:prstClr>
              </a:solidFill>
            </a:endParaRPr>
          </a:p>
        </p:txBody>
      </p:sp>
    </p:spTree>
    <p:extLst>
      <p:ext uri="{BB962C8B-B14F-4D97-AF65-F5344CB8AC3E}">
        <p14:creationId xmlns:p14="http://schemas.microsoft.com/office/powerpoint/2010/main" val="3728834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pic>
        <p:nvPicPr>
          <p:cNvPr id="8" name="Content Placeholder 7" descr="Too many &lt;strong&gt;questions&lt;/strong&gt; | Leadership Frea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625" y="2330577"/>
            <a:ext cx="5029200" cy="3054096"/>
          </a:xfrm>
        </p:spPr>
      </p:pic>
      <p:sp>
        <p:nvSpPr>
          <p:cNvPr id="4" name="Date Placeholder 3"/>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26</a:t>
            </a:fld>
            <a:endParaRPr lang="en-US" altLang="en-US" dirty="0">
              <a:solidFill>
                <a:prstClr val="white">
                  <a:lumMod val="85000"/>
                </a:prstClr>
              </a:solidFill>
            </a:endParaRPr>
          </a:p>
        </p:txBody>
      </p:sp>
    </p:spTree>
    <p:extLst>
      <p:ext uri="{BB962C8B-B14F-4D97-AF65-F5344CB8AC3E}">
        <p14:creationId xmlns:p14="http://schemas.microsoft.com/office/powerpoint/2010/main" val="185896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4C6FE-4806-44A7-A12D-8D8CA56C1394}"/>
              </a:ext>
            </a:extLst>
          </p:cNvPr>
          <p:cNvSpPr>
            <a:spLocks noGrp="1"/>
          </p:cNvSpPr>
          <p:nvPr>
            <p:ph type="title"/>
          </p:nvPr>
        </p:nvSpPr>
        <p:spPr>
          <a:xfrm>
            <a:off x="1524000" y="286604"/>
            <a:ext cx="6842760" cy="1450757"/>
          </a:xfrm>
        </p:spPr>
        <p:txBody>
          <a:bodyPr/>
          <a:lstStyle/>
          <a:p>
            <a:r>
              <a:rPr lang="en-US" dirty="0"/>
              <a:t>What is SAM?</a:t>
            </a:r>
          </a:p>
        </p:txBody>
      </p:sp>
      <p:sp>
        <p:nvSpPr>
          <p:cNvPr id="3" name="Content Placeholder 2">
            <a:extLst>
              <a:ext uri="{FF2B5EF4-FFF2-40B4-BE49-F238E27FC236}">
                <a16:creationId xmlns:a16="http://schemas.microsoft.com/office/drawing/2014/main" id="{1DAB3B1A-CFCE-4B45-8634-4A00456D41F9}"/>
              </a:ext>
            </a:extLst>
          </p:cNvPr>
          <p:cNvSpPr>
            <a:spLocks noGrp="1"/>
          </p:cNvSpPr>
          <p:nvPr>
            <p:ph idx="1"/>
          </p:nvPr>
        </p:nvSpPr>
        <p:spPr/>
        <p:txBody>
          <a:bodyPr/>
          <a:lstStyle/>
          <a:p>
            <a:r>
              <a:rPr lang="en-US" sz="3200" dirty="0"/>
              <a:t>System for Award Management</a:t>
            </a:r>
          </a:p>
          <a:p>
            <a:endParaRPr lang="en-US" dirty="0"/>
          </a:p>
          <a:p>
            <a:r>
              <a:rPr lang="en-US" dirty="0"/>
              <a:t>The System for Award Management (SAM) is an official website of the U.S. government. There is no cost to use SAM. You can use this site for FREE to: </a:t>
            </a:r>
          </a:p>
          <a:p>
            <a:r>
              <a:rPr lang="en-US" dirty="0"/>
              <a:t>Register to do business with the U.S. government</a:t>
            </a:r>
          </a:p>
          <a:p>
            <a:r>
              <a:rPr lang="en-US" dirty="0"/>
              <a:t>Update or renew your entity registration</a:t>
            </a:r>
          </a:p>
          <a:p>
            <a:r>
              <a:rPr lang="en-US" dirty="0"/>
              <a:t>Check status of an entity registration</a:t>
            </a:r>
          </a:p>
          <a:p>
            <a:r>
              <a:rPr lang="en-US" dirty="0"/>
              <a:t>Search for entity registration and exclusion records</a:t>
            </a:r>
          </a:p>
          <a:p>
            <a:endParaRPr lang="en-US" dirty="0"/>
          </a:p>
        </p:txBody>
      </p:sp>
      <p:sp>
        <p:nvSpPr>
          <p:cNvPr id="4" name="Date Placeholder 3">
            <a:extLst>
              <a:ext uri="{FF2B5EF4-FFF2-40B4-BE49-F238E27FC236}">
                <a16:creationId xmlns:a16="http://schemas.microsoft.com/office/drawing/2014/main" id="{4CFBD3B6-3D39-46AD-941C-D8F5586AA139}"/>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9B5EB6C-0FD0-4F74-B515-572B96A8BCBF}"/>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3</a:t>
            </a:fld>
            <a:endParaRPr lang="en-US" altLang="en-US" dirty="0">
              <a:solidFill>
                <a:prstClr val="white">
                  <a:lumMod val="85000"/>
                </a:prstClr>
              </a:solidFill>
            </a:endParaRPr>
          </a:p>
        </p:txBody>
      </p:sp>
    </p:spTree>
    <p:extLst>
      <p:ext uri="{BB962C8B-B14F-4D97-AF65-F5344CB8AC3E}">
        <p14:creationId xmlns:p14="http://schemas.microsoft.com/office/powerpoint/2010/main" val="350465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534EC-F6F5-4DDD-98B8-CB88333B6F13}"/>
              </a:ext>
            </a:extLst>
          </p:cNvPr>
          <p:cNvSpPr>
            <a:spLocks noGrp="1"/>
          </p:cNvSpPr>
          <p:nvPr>
            <p:ph type="title"/>
          </p:nvPr>
        </p:nvSpPr>
        <p:spPr>
          <a:xfrm>
            <a:off x="1524000" y="286604"/>
            <a:ext cx="6842760" cy="1450757"/>
          </a:xfrm>
        </p:spPr>
        <p:txBody>
          <a:bodyPr/>
          <a:lstStyle/>
          <a:p>
            <a:r>
              <a:rPr lang="en-US" dirty="0"/>
              <a:t>SAM</a:t>
            </a:r>
          </a:p>
        </p:txBody>
      </p:sp>
      <p:sp>
        <p:nvSpPr>
          <p:cNvPr id="3" name="Content Placeholder 2">
            <a:extLst>
              <a:ext uri="{FF2B5EF4-FFF2-40B4-BE49-F238E27FC236}">
                <a16:creationId xmlns:a16="http://schemas.microsoft.com/office/drawing/2014/main" id="{844828BF-07EB-4AE8-ACA1-0399EF66957A}"/>
              </a:ext>
            </a:extLst>
          </p:cNvPr>
          <p:cNvSpPr>
            <a:spLocks noGrp="1"/>
          </p:cNvSpPr>
          <p:nvPr>
            <p:ph idx="1"/>
          </p:nvPr>
        </p:nvSpPr>
        <p:spPr/>
        <p:txBody>
          <a:bodyPr/>
          <a:lstStyle/>
          <a:p>
            <a:pPr>
              <a:buFont typeface="Wingdings" panose="05000000000000000000" pitchFamily="2" charset="2"/>
              <a:buChar char="v"/>
            </a:pPr>
            <a:r>
              <a:rPr lang="en-US" sz="2800" dirty="0">
                <a:hlinkClick r:id="rId2"/>
              </a:rPr>
              <a:t>www.sam.gov</a:t>
            </a:r>
            <a:endParaRPr lang="en-US" sz="2800" dirty="0"/>
          </a:p>
          <a:p>
            <a:pPr>
              <a:buFont typeface="Wingdings" panose="05000000000000000000" pitchFamily="2" charset="2"/>
              <a:buChar char="v"/>
            </a:pPr>
            <a:endParaRPr lang="en-US" dirty="0"/>
          </a:p>
        </p:txBody>
      </p:sp>
      <p:sp>
        <p:nvSpPr>
          <p:cNvPr id="4" name="Date Placeholder 3">
            <a:extLst>
              <a:ext uri="{FF2B5EF4-FFF2-40B4-BE49-F238E27FC236}">
                <a16:creationId xmlns:a16="http://schemas.microsoft.com/office/drawing/2014/main" id="{6D680C2E-D98E-4ACD-817C-CEF99F84EE83}"/>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F861489-7A1C-4A17-95CF-9D222742AF72}"/>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4</a:t>
            </a:fld>
            <a:endParaRPr lang="en-US" altLang="en-US" dirty="0">
              <a:solidFill>
                <a:prstClr val="white">
                  <a:lumMod val="85000"/>
                </a:prstClr>
              </a:solidFill>
            </a:endParaRPr>
          </a:p>
        </p:txBody>
      </p:sp>
      <p:pic>
        <p:nvPicPr>
          <p:cNvPr id="6" name="Picture 5">
            <a:extLst>
              <a:ext uri="{FF2B5EF4-FFF2-40B4-BE49-F238E27FC236}">
                <a16:creationId xmlns:a16="http://schemas.microsoft.com/office/drawing/2014/main" id="{416BDB65-2304-421E-88C7-2933D8FF78E7}"/>
              </a:ext>
            </a:extLst>
          </p:cNvPr>
          <p:cNvPicPr/>
          <p:nvPr/>
        </p:nvPicPr>
        <p:blipFill rotWithShape="1">
          <a:blip r:embed="rId3"/>
          <a:srcRect l="23077" t="2572" r="24039" b="4285"/>
          <a:stretch/>
        </p:blipFill>
        <p:spPr bwMode="auto">
          <a:xfrm>
            <a:off x="860397" y="2430640"/>
            <a:ext cx="4114800" cy="373380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7D265A85-6E9D-4314-BD4F-67BAD662CB10}"/>
              </a:ext>
            </a:extLst>
          </p:cNvPr>
          <p:cNvSpPr txBox="1"/>
          <p:nvPr/>
        </p:nvSpPr>
        <p:spPr>
          <a:xfrm>
            <a:off x="5921403" y="2209800"/>
            <a:ext cx="2362200" cy="3477875"/>
          </a:xfrm>
          <a:prstGeom prst="rect">
            <a:avLst/>
          </a:prstGeom>
          <a:noFill/>
        </p:spPr>
        <p:txBody>
          <a:bodyPr wrap="square" rtlCol="0">
            <a:spAutoFit/>
          </a:bodyPr>
          <a:lstStyle/>
          <a:p>
            <a:r>
              <a:rPr lang="en-US" sz="2000" dirty="0"/>
              <a:t>SAM IS FREE</a:t>
            </a:r>
          </a:p>
          <a:p>
            <a:endParaRPr lang="en-US" sz="2000" dirty="0"/>
          </a:p>
          <a:p>
            <a:r>
              <a:rPr lang="en-US" sz="2000" dirty="0"/>
              <a:t>Watch out for emails and phone calls from marketers.  They will tell you that your SAM is incomplete, incorrect, expired, or about to expire and will want to charge to “assist”.  </a:t>
            </a:r>
          </a:p>
        </p:txBody>
      </p:sp>
    </p:spTree>
    <p:extLst>
      <p:ext uri="{BB962C8B-B14F-4D97-AF65-F5344CB8AC3E}">
        <p14:creationId xmlns:p14="http://schemas.microsoft.com/office/powerpoint/2010/main" val="101067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BA0B4-557D-435D-9077-B5BF34FE98C5}"/>
              </a:ext>
            </a:extLst>
          </p:cNvPr>
          <p:cNvSpPr>
            <a:spLocks noGrp="1"/>
          </p:cNvSpPr>
          <p:nvPr>
            <p:ph type="dt" sz="half" idx="10"/>
          </p:nvPr>
        </p:nvSpPr>
        <p:spPr/>
        <p:txBody>
          <a:bodyPr/>
          <a:lstStyle/>
          <a:p>
            <a:pPr>
              <a:defRPr/>
            </a:pPr>
            <a:fld id="{C1C6C857-0E45-4789-850A-44B36E8CD597}" type="datetime1">
              <a:rPr lang="en-US" smtClean="0">
                <a:solidFill>
                  <a:prstClr val="black">
                    <a:tint val="75000"/>
                  </a:prstClr>
                </a:solidFill>
              </a:rPr>
              <a:pPr>
                <a:defRPr/>
              </a:pPr>
              <a:t>10/11/2018</a:t>
            </a:fld>
            <a:endParaRPr lang="en-US">
              <a:solidFill>
                <a:prstClr val="black">
                  <a:tint val="75000"/>
                </a:prstClr>
              </a:solidFill>
            </a:endParaRPr>
          </a:p>
        </p:txBody>
      </p:sp>
      <p:sp>
        <p:nvSpPr>
          <p:cNvPr id="3" name="Slide Number Placeholder 2">
            <a:extLst>
              <a:ext uri="{FF2B5EF4-FFF2-40B4-BE49-F238E27FC236}">
                <a16:creationId xmlns:a16="http://schemas.microsoft.com/office/drawing/2014/main" id="{BA633F8E-147F-43FA-8C02-9FD73AD7159E}"/>
              </a:ext>
            </a:extLst>
          </p:cNvPr>
          <p:cNvSpPr>
            <a:spLocks noGrp="1"/>
          </p:cNvSpPr>
          <p:nvPr>
            <p:ph type="sldNum" sz="quarter" idx="12"/>
          </p:nvPr>
        </p:nvSpPr>
        <p:spPr/>
        <p:txBody>
          <a:bodyPr/>
          <a:lstStyle/>
          <a:p>
            <a:pPr>
              <a:defRPr/>
            </a:pPr>
            <a:fld id="{B1DF4013-12A4-4FC5-8020-C05141D397BA}" type="slidenum">
              <a:rPr lang="en-US" altLang="en-US" smtClean="0">
                <a:solidFill>
                  <a:prstClr val="white">
                    <a:lumMod val="85000"/>
                  </a:prstClr>
                </a:solidFill>
              </a:rPr>
              <a:pPr>
                <a:defRPr/>
              </a:pPr>
              <a:t>5</a:t>
            </a:fld>
            <a:endParaRPr lang="en-US" altLang="en-US" dirty="0">
              <a:solidFill>
                <a:prstClr val="white">
                  <a:lumMod val="85000"/>
                </a:prstClr>
              </a:solidFill>
            </a:endParaRPr>
          </a:p>
        </p:txBody>
      </p:sp>
      <p:pic>
        <p:nvPicPr>
          <p:cNvPr id="4" name="Picture 3">
            <a:extLst>
              <a:ext uri="{FF2B5EF4-FFF2-40B4-BE49-F238E27FC236}">
                <a16:creationId xmlns:a16="http://schemas.microsoft.com/office/drawing/2014/main" id="{C33295F3-C13E-4A2B-9536-A03E43F47FD0}"/>
              </a:ext>
            </a:extLst>
          </p:cNvPr>
          <p:cNvPicPr/>
          <p:nvPr/>
        </p:nvPicPr>
        <p:blipFill rotWithShape="1">
          <a:blip r:embed="rId2"/>
          <a:srcRect l="23077" t="2572" r="24039" b="4285"/>
          <a:stretch/>
        </p:blipFill>
        <p:spPr bwMode="auto">
          <a:xfrm>
            <a:off x="2237163" y="533400"/>
            <a:ext cx="6172200" cy="5546090"/>
          </a:xfrm>
          <a:prstGeom prst="rect">
            <a:avLst/>
          </a:prstGeom>
          <a:ln>
            <a:noFill/>
          </a:ln>
          <a:extLst>
            <a:ext uri="{53640926-AAD7-44D8-BBD7-CCE9431645EC}">
              <a14:shadowObscured xmlns:a14="http://schemas.microsoft.com/office/drawing/2010/main"/>
            </a:ext>
          </a:extLst>
        </p:spPr>
      </p:pic>
      <p:cxnSp>
        <p:nvCxnSpPr>
          <p:cNvPr id="6" name="Straight Arrow Connector 5">
            <a:extLst>
              <a:ext uri="{FF2B5EF4-FFF2-40B4-BE49-F238E27FC236}">
                <a16:creationId xmlns:a16="http://schemas.microsoft.com/office/drawing/2014/main" id="{CAFF3DFA-6863-4C61-B6B9-9AA065DCC085}"/>
              </a:ext>
            </a:extLst>
          </p:cNvPr>
          <p:cNvCxnSpPr>
            <a:cxnSpLocks/>
          </p:cNvCxnSpPr>
          <p:nvPr/>
        </p:nvCxnSpPr>
        <p:spPr>
          <a:xfrm>
            <a:off x="1600200" y="1676400"/>
            <a:ext cx="1156477" cy="1143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61225E2-533D-47FE-9D27-81A0E5642C4F}"/>
              </a:ext>
            </a:extLst>
          </p:cNvPr>
          <p:cNvSpPr txBox="1"/>
          <p:nvPr/>
        </p:nvSpPr>
        <p:spPr>
          <a:xfrm>
            <a:off x="228600" y="1370737"/>
            <a:ext cx="1854203" cy="1908215"/>
          </a:xfrm>
          <a:prstGeom prst="rect">
            <a:avLst/>
          </a:prstGeom>
          <a:noFill/>
        </p:spPr>
        <p:txBody>
          <a:bodyPr wrap="square" rtlCol="0">
            <a:spAutoFit/>
          </a:bodyPr>
          <a:lstStyle/>
          <a:p>
            <a:r>
              <a:rPr lang="en-US" sz="2800" dirty="0"/>
              <a:t>WHY?</a:t>
            </a:r>
          </a:p>
          <a:p>
            <a:endParaRPr lang="en-US" dirty="0"/>
          </a:p>
          <a:p>
            <a:r>
              <a:rPr lang="en-US" dirty="0"/>
              <a:t>Register to do “Business” with the Federal Government</a:t>
            </a:r>
          </a:p>
        </p:txBody>
      </p:sp>
    </p:spTree>
    <p:extLst>
      <p:ext uri="{BB962C8B-B14F-4D97-AF65-F5344CB8AC3E}">
        <p14:creationId xmlns:p14="http://schemas.microsoft.com/office/powerpoint/2010/main" val="251571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71FF-88C7-4285-B614-077C314DADF4}"/>
              </a:ext>
            </a:extLst>
          </p:cNvPr>
          <p:cNvSpPr>
            <a:spLocks noGrp="1"/>
          </p:cNvSpPr>
          <p:nvPr>
            <p:ph type="title"/>
          </p:nvPr>
        </p:nvSpPr>
        <p:spPr>
          <a:xfrm>
            <a:off x="1447800" y="286604"/>
            <a:ext cx="6918960" cy="1450757"/>
          </a:xfrm>
        </p:spPr>
        <p:txBody>
          <a:bodyPr/>
          <a:lstStyle/>
          <a:p>
            <a:r>
              <a:rPr lang="en-US" dirty="0"/>
              <a:t>SAM</a:t>
            </a:r>
            <a:br>
              <a:rPr lang="en-US" dirty="0"/>
            </a:br>
            <a:r>
              <a:rPr lang="en-US" dirty="0"/>
              <a:t>Updates and Changes</a:t>
            </a:r>
          </a:p>
        </p:txBody>
      </p:sp>
      <p:pic>
        <p:nvPicPr>
          <p:cNvPr id="10" name="Content Placeholder 9" descr="A close up of a sign&#10;&#10;Description generated with high confidence">
            <a:extLst>
              <a:ext uri="{FF2B5EF4-FFF2-40B4-BE49-F238E27FC236}">
                <a16:creationId xmlns:a16="http://schemas.microsoft.com/office/drawing/2014/main" id="{291DF90B-2AA3-41AE-BA36-D15CCAFB5CA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52826" y="1916227"/>
            <a:ext cx="3882797" cy="3882797"/>
          </a:xfrm>
        </p:spPr>
      </p:pic>
      <p:sp>
        <p:nvSpPr>
          <p:cNvPr id="4" name="Date Placeholder 3">
            <a:extLst>
              <a:ext uri="{FF2B5EF4-FFF2-40B4-BE49-F238E27FC236}">
                <a16:creationId xmlns:a16="http://schemas.microsoft.com/office/drawing/2014/main" id="{F071A227-6356-4B5B-86D0-F371FA3DC4D6}"/>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6CA394C-AD6E-4B0F-BDAE-69A781DD2732}"/>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6</a:t>
            </a:fld>
            <a:endParaRPr lang="en-US" altLang="en-US" dirty="0">
              <a:solidFill>
                <a:prstClr val="white">
                  <a:lumMod val="85000"/>
                </a:prstClr>
              </a:solidFill>
            </a:endParaRPr>
          </a:p>
        </p:txBody>
      </p:sp>
      <p:sp>
        <p:nvSpPr>
          <p:cNvPr id="11" name="TextBox 10">
            <a:extLst>
              <a:ext uri="{FF2B5EF4-FFF2-40B4-BE49-F238E27FC236}">
                <a16:creationId xmlns:a16="http://schemas.microsoft.com/office/drawing/2014/main" id="{26FE2F0F-5F11-446F-9F25-10549EE5BB64}"/>
              </a:ext>
            </a:extLst>
          </p:cNvPr>
          <p:cNvSpPr txBox="1"/>
          <p:nvPr/>
        </p:nvSpPr>
        <p:spPr>
          <a:xfrm>
            <a:off x="2652826" y="5799024"/>
            <a:ext cx="3882797" cy="230832"/>
          </a:xfrm>
          <a:prstGeom prst="rect">
            <a:avLst/>
          </a:prstGeom>
          <a:noFill/>
        </p:spPr>
        <p:txBody>
          <a:bodyPr wrap="square" rtlCol="0">
            <a:spAutoFit/>
          </a:bodyPr>
          <a:lstStyle/>
          <a:p>
            <a:r>
              <a:rPr lang="en-US" sz="900">
                <a:hlinkClick r:id="rId3" tooltip="http://kcadp.org/2013/10/21/next-witness-to-innocence-tour-features-sabrina-butler-porter/"/>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81970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A7DE-C8C2-4D9A-BD85-A21032C6F06F}"/>
              </a:ext>
            </a:extLst>
          </p:cNvPr>
          <p:cNvSpPr>
            <a:spLocks noGrp="1"/>
          </p:cNvSpPr>
          <p:nvPr>
            <p:ph type="title"/>
          </p:nvPr>
        </p:nvSpPr>
        <p:spPr>
          <a:xfrm>
            <a:off x="1447800" y="286604"/>
            <a:ext cx="6918960" cy="1450757"/>
          </a:xfrm>
        </p:spPr>
        <p:txBody>
          <a:bodyPr/>
          <a:lstStyle/>
          <a:p>
            <a:r>
              <a:rPr lang="en-US" dirty="0"/>
              <a:t>Update #1</a:t>
            </a:r>
          </a:p>
        </p:txBody>
      </p:sp>
      <p:sp>
        <p:nvSpPr>
          <p:cNvPr id="4" name="Date Placeholder 3">
            <a:extLst>
              <a:ext uri="{FF2B5EF4-FFF2-40B4-BE49-F238E27FC236}">
                <a16:creationId xmlns:a16="http://schemas.microsoft.com/office/drawing/2014/main" id="{6581467A-D071-4079-85A9-005CDBEFEC1E}"/>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2EEB909-ECC1-4DD7-BD02-346980AC51F4}"/>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7</a:t>
            </a:fld>
            <a:endParaRPr lang="en-US" altLang="en-US" dirty="0">
              <a:solidFill>
                <a:prstClr val="white">
                  <a:lumMod val="85000"/>
                </a:prstClr>
              </a:solidFill>
            </a:endParaRPr>
          </a:p>
        </p:txBody>
      </p:sp>
      <p:pic>
        <p:nvPicPr>
          <p:cNvPr id="6" name="Content Placeholder 5">
            <a:extLst>
              <a:ext uri="{FF2B5EF4-FFF2-40B4-BE49-F238E27FC236}">
                <a16:creationId xmlns:a16="http://schemas.microsoft.com/office/drawing/2014/main" id="{B1A1865B-1B2C-4DDC-9D3B-C8BDF2EAFBA4}"/>
              </a:ext>
            </a:extLst>
          </p:cNvPr>
          <p:cNvPicPr>
            <a:picLocks noGrp="1"/>
          </p:cNvPicPr>
          <p:nvPr>
            <p:ph idx="1"/>
          </p:nvPr>
        </p:nvPicPr>
        <p:blipFill rotWithShape="1">
          <a:blip r:embed="rId2"/>
          <a:srcRect l="23077" t="2572" r="24039" b="4285"/>
          <a:stretch/>
        </p:blipFill>
        <p:spPr bwMode="auto">
          <a:xfrm>
            <a:off x="4306332" y="1905000"/>
            <a:ext cx="4060428" cy="402272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2606481-0BEC-444F-9BFA-A7BDA9D46E11}"/>
              </a:ext>
            </a:extLst>
          </p:cNvPr>
          <p:cNvSpPr txBox="1"/>
          <p:nvPr/>
        </p:nvSpPr>
        <p:spPr>
          <a:xfrm>
            <a:off x="457200" y="2362200"/>
            <a:ext cx="3200400" cy="3539430"/>
          </a:xfrm>
          <a:prstGeom prst="rect">
            <a:avLst/>
          </a:prstGeom>
          <a:noFill/>
        </p:spPr>
        <p:txBody>
          <a:bodyPr wrap="square" rtlCol="0">
            <a:spAutoFit/>
          </a:bodyPr>
          <a:lstStyle/>
          <a:p>
            <a:r>
              <a:rPr lang="en-US" sz="2800" dirty="0"/>
              <a:t>SAM implemented a new login process using login.gov</a:t>
            </a:r>
          </a:p>
          <a:p>
            <a:endParaRPr lang="en-US" sz="2800" dirty="0"/>
          </a:p>
          <a:p>
            <a:r>
              <a:rPr lang="en-US" sz="2800" dirty="0"/>
              <a:t>Login.gov is mandatory for all SAM users, new and existing</a:t>
            </a:r>
          </a:p>
        </p:txBody>
      </p:sp>
      <p:cxnSp>
        <p:nvCxnSpPr>
          <p:cNvPr id="9" name="Straight Arrow Connector 8">
            <a:extLst>
              <a:ext uri="{FF2B5EF4-FFF2-40B4-BE49-F238E27FC236}">
                <a16:creationId xmlns:a16="http://schemas.microsoft.com/office/drawing/2014/main" id="{B0E5A2AA-D832-4603-8014-AED81222425F}"/>
              </a:ext>
            </a:extLst>
          </p:cNvPr>
          <p:cNvCxnSpPr/>
          <p:nvPr/>
        </p:nvCxnSpPr>
        <p:spPr>
          <a:xfrm flipV="1">
            <a:off x="2819400" y="2514600"/>
            <a:ext cx="3429000" cy="914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56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BCBF-2621-46B1-8B94-C36E2BF4DAF5}"/>
              </a:ext>
            </a:extLst>
          </p:cNvPr>
          <p:cNvSpPr>
            <a:spLocks noGrp="1"/>
          </p:cNvSpPr>
          <p:nvPr>
            <p:ph type="title"/>
          </p:nvPr>
        </p:nvSpPr>
        <p:spPr>
          <a:xfrm>
            <a:off x="1447800" y="286604"/>
            <a:ext cx="6918960" cy="1450757"/>
          </a:xfrm>
        </p:spPr>
        <p:txBody>
          <a:bodyPr/>
          <a:lstStyle/>
          <a:p>
            <a:r>
              <a:rPr lang="en-US" dirty="0"/>
              <a:t>Login.gov</a:t>
            </a:r>
          </a:p>
        </p:txBody>
      </p:sp>
      <p:sp>
        <p:nvSpPr>
          <p:cNvPr id="4" name="Date Placeholder 3">
            <a:extLst>
              <a:ext uri="{FF2B5EF4-FFF2-40B4-BE49-F238E27FC236}">
                <a16:creationId xmlns:a16="http://schemas.microsoft.com/office/drawing/2014/main" id="{97C39F07-3988-4D68-9EE9-1C3DB2E71F9A}"/>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D62CEC6-6B57-4722-A4AB-4E1A4150BC71}"/>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8</a:t>
            </a:fld>
            <a:endParaRPr lang="en-US" altLang="en-US" dirty="0">
              <a:solidFill>
                <a:prstClr val="white">
                  <a:lumMod val="85000"/>
                </a:prstClr>
              </a:solidFill>
            </a:endParaRPr>
          </a:p>
        </p:txBody>
      </p:sp>
      <p:pic>
        <p:nvPicPr>
          <p:cNvPr id="6" name="Content Placeholder 5">
            <a:extLst>
              <a:ext uri="{FF2B5EF4-FFF2-40B4-BE49-F238E27FC236}">
                <a16:creationId xmlns:a16="http://schemas.microsoft.com/office/drawing/2014/main" id="{BCAB7FE0-58F8-44A3-BF6E-FBDDECB8814F}"/>
              </a:ext>
            </a:extLst>
          </p:cNvPr>
          <p:cNvPicPr>
            <a:picLocks noGrp="1"/>
          </p:cNvPicPr>
          <p:nvPr>
            <p:ph idx="1"/>
          </p:nvPr>
        </p:nvPicPr>
        <p:blipFill rotWithShape="1">
          <a:blip r:embed="rId2"/>
          <a:srcRect l="1282" t="6266" r="2084" b="6268"/>
          <a:stretch/>
        </p:blipFill>
        <p:spPr bwMode="auto">
          <a:xfrm>
            <a:off x="822325" y="1937224"/>
            <a:ext cx="7543800" cy="38408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013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C5C3-460C-409A-9D25-6129D06FD994}"/>
              </a:ext>
            </a:extLst>
          </p:cNvPr>
          <p:cNvSpPr>
            <a:spLocks noGrp="1"/>
          </p:cNvSpPr>
          <p:nvPr>
            <p:ph type="title"/>
          </p:nvPr>
        </p:nvSpPr>
        <p:spPr>
          <a:xfrm>
            <a:off x="1447800" y="286604"/>
            <a:ext cx="6918960" cy="1450757"/>
          </a:xfrm>
        </p:spPr>
        <p:txBody>
          <a:bodyPr/>
          <a:lstStyle/>
          <a:p>
            <a:r>
              <a:rPr lang="en-US" dirty="0"/>
              <a:t>Know before you go…</a:t>
            </a:r>
            <a:br>
              <a:rPr lang="en-US" dirty="0"/>
            </a:br>
            <a:r>
              <a:rPr lang="en-US" dirty="0"/>
              <a:t>login.gov </a:t>
            </a:r>
          </a:p>
        </p:txBody>
      </p:sp>
      <p:sp>
        <p:nvSpPr>
          <p:cNvPr id="3" name="Content Placeholder 2">
            <a:extLst>
              <a:ext uri="{FF2B5EF4-FFF2-40B4-BE49-F238E27FC236}">
                <a16:creationId xmlns:a16="http://schemas.microsoft.com/office/drawing/2014/main" id="{2234C84B-3AD4-4241-AD13-CE7477508898}"/>
              </a:ext>
            </a:extLst>
          </p:cNvPr>
          <p:cNvSpPr>
            <a:spLocks noGrp="1"/>
          </p:cNvSpPr>
          <p:nvPr>
            <p:ph idx="1"/>
          </p:nvPr>
        </p:nvSpPr>
        <p:spPr>
          <a:xfrm>
            <a:off x="822959" y="2209800"/>
            <a:ext cx="7543801" cy="3962400"/>
          </a:xfrm>
        </p:spPr>
        <p:txBody>
          <a:bodyPr>
            <a:normAutofit fontScale="92500" lnSpcReduction="20000"/>
          </a:bodyPr>
          <a:lstStyle/>
          <a:p>
            <a:pPr>
              <a:spcBef>
                <a:spcPts val="600"/>
              </a:spcBef>
              <a:spcAft>
                <a:spcPts val="600"/>
              </a:spcAft>
              <a:buFont typeface="Wingdings" panose="05000000000000000000" pitchFamily="2" charset="2"/>
              <a:buChar char="v"/>
            </a:pPr>
            <a:r>
              <a:rPr lang="en-US" sz="3000" dirty="0"/>
              <a:t>Your email is used as your login – give this some thought</a:t>
            </a:r>
          </a:p>
          <a:p>
            <a:pPr lvl="1">
              <a:spcBef>
                <a:spcPts val="600"/>
              </a:spcBef>
              <a:spcAft>
                <a:spcPts val="600"/>
              </a:spcAft>
              <a:buFont typeface="Wingdings" panose="05000000000000000000" pitchFamily="2" charset="2"/>
              <a:buChar char="v"/>
            </a:pPr>
            <a:r>
              <a:rPr lang="en-US" sz="3000" dirty="0"/>
              <a:t>Businesses with an existing SAM MUST know what email was used for the Entity Administrator</a:t>
            </a:r>
          </a:p>
          <a:p>
            <a:pPr>
              <a:spcBef>
                <a:spcPts val="600"/>
              </a:spcBef>
              <a:spcAft>
                <a:spcPts val="600"/>
              </a:spcAft>
              <a:buFont typeface="Wingdings" panose="05000000000000000000" pitchFamily="2" charset="2"/>
              <a:buChar char="v"/>
            </a:pPr>
            <a:r>
              <a:rPr lang="en-US" sz="3000" dirty="0"/>
              <a:t>You will need to verify your email </a:t>
            </a:r>
          </a:p>
          <a:p>
            <a:pPr>
              <a:spcBef>
                <a:spcPts val="600"/>
              </a:spcBef>
              <a:spcAft>
                <a:spcPts val="600"/>
              </a:spcAft>
              <a:buFont typeface="Wingdings" panose="05000000000000000000" pitchFamily="2" charset="2"/>
              <a:buChar char="v"/>
            </a:pPr>
            <a:r>
              <a:rPr lang="en-US" sz="3000" dirty="0"/>
              <a:t> You need access to your phone</a:t>
            </a:r>
          </a:p>
          <a:p>
            <a:pPr lvl="1">
              <a:spcBef>
                <a:spcPts val="600"/>
              </a:spcBef>
              <a:spcAft>
                <a:spcPts val="600"/>
              </a:spcAft>
              <a:buFont typeface="Wingdings" panose="05000000000000000000" pitchFamily="2" charset="2"/>
              <a:buChar char="v"/>
            </a:pPr>
            <a:r>
              <a:rPr lang="en-US" sz="3000" dirty="0"/>
              <a:t>You will be either called or texted with a PIN.  You choose method.  You will also be urged to print a Personal Key – 16 digit</a:t>
            </a:r>
          </a:p>
          <a:p>
            <a:pPr marL="0" indent="0">
              <a:buNone/>
            </a:pPr>
            <a:r>
              <a:rPr lang="en-US" sz="3000" dirty="0"/>
              <a:t>	</a:t>
            </a:r>
            <a:r>
              <a:rPr lang="en-US" sz="3200" dirty="0"/>
              <a:t>	</a:t>
            </a:r>
          </a:p>
        </p:txBody>
      </p:sp>
      <p:sp>
        <p:nvSpPr>
          <p:cNvPr id="4" name="Date Placeholder 3">
            <a:extLst>
              <a:ext uri="{FF2B5EF4-FFF2-40B4-BE49-F238E27FC236}">
                <a16:creationId xmlns:a16="http://schemas.microsoft.com/office/drawing/2014/main" id="{A15E716E-E6D4-4799-B5E6-A1EC73330928}"/>
              </a:ext>
            </a:extLst>
          </p:cNvPr>
          <p:cNvSpPr>
            <a:spLocks noGrp="1"/>
          </p:cNvSpPr>
          <p:nvPr>
            <p:ph type="dt" sz="half" idx="10"/>
          </p:nvPr>
        </p:nvSpPr>
        <p:spPr/>
        <p:txBody>
          <a:bodyPr/>
          <a:lstStyle/>
          <a:p>
            <a:pPr>
              <a:defRPr/>
            </a:pPr>
            <a:fld id="{BBDF0470-245B-4FA2-9BC4-E57B5D5C4E92}" type="datetime1">
              <a:rPr lang="en-US" smtClean="0">
                <a:solidFill>
                  <a:prstClr val="black">
                    <a:tint val="75000"/>
                  </a:prstClr>
                </a:solidFill>
              </a:rPr>
              <a:pPr>
                <a:defRPr/>
              </a:pPr>
              <a:t>10/11/2018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B441B7F-BE4C-4BD1-AF94-2114C3112B99}"/>
              </a:ext>
            </a:extLst>
          </p:cNvPr>
          <p:cNvSpPr>
            <a:spLocks noGrp="1"/>
          </p:cNvSpPr>
          <p:nvPr>
            <p:ph type="sldNum" sz="quarter" idx="12"/>
          </p:nvPr>
        </p:nvSpPr>
        <p:spPr/>
        <p:txBody>
          <a:bodyPr/>
          <a:lstStyle/>
          <a:p>
            <a:pPr>
              <a:defRPr/>
            </a:pPr>
            <a:fld id="{45F5C319-AFC0-42CA-AF07-327E39A5DDE4}" type="slidenum">
              <a:rPr lang="en-US" altLang="en-US" smtClean="0">
                <a:solidFill>
                  <a:prstClr val="white">
                    <a:lumMod val="85000"/>
                  </a:prstClr>
                </a:solidFill>
              </a:rPr>
              <a:pPr>
                <a:defRPr/>
              </a:pPr>
              <a:t>9</a:t>
            </a:fld>
            <a:endParaRPr lang="en-US" altLang="en-US" dirty="0">
              <a:solidFill>
                <a:prstClr val="white">
                  <a:lumMod val="85000"/>
                </a:prstClr>
              </a:solidFill>
            </a:endParaRPr>
          </a:p>
        </p:txBody>
      </p:sp>
    </p:spTree>
    <p:extLst>
      <p:ext uri="{BB962C8B-B14F-4D97-AF65-F5344CB8AC3E}">
        <p14:creationId xmlns:p14="http://schemas.microsoft.com/office/powerpoint/2010/main" val="409262247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30307</TotalTime>
  <Words>1093</Words>
  <Application>Microsoft Office PowerPoint</Application>
  <PresentationFormat>On-screen Show (4:3)</PresentationFormat>
  <Paragraphs>158</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Lucida Sans Unicode</vt:lpstr>
      <vt:lpstr>Wingdings</vt:lpstr>
      <vt:lpstr>Wingdings 3</vt:lpstr>
      <vt:lpstr>Retrospect</vt:lpstr>
      <vt:lpstr>  SAM-System for Award Management</vt:lpstr>
      <vt:lpstr>AGENDA</vt:lpstr>
      <vt:lpstr>What is SAM?</vt:lpstr>
      <vt:lpstr>SAM</vt:lpstr>
      <vt:lpstr>PowerPoint Presentation</vt:lpstr>
      <vt:lpstr>SAM Updates and Changes</vt:lpstr>
      <vt:lpstr>Update #1</vt:lpstr>
      <vt:lpstr>Login.gov</vt:lpstr>
      <vt:lpstr>Know before you go… login.gov </vt:lpstr>
      <vt:lpstr>Let’s go</vt:lpstr>
      <vt:lpstr>Logging Into SAM</vt:lpstr>
      <vt:lpstr>Update #2</vt:lpstr>
      <vt:lpstr>Notarized Letter</vt:lpstr>
      <vt:lpstr>Optimize Your SAM</vt:lpstr>
      <vt:lpstr>  10 Points To  Optimize your SAM</vt:lpstr>
      <vt:lpstr>Optimize your SAM</vt:lpstr>
      <vt:lpstr>Optimize Your SAM</vt:lpstr>
      <vt:lpstr> 9.  Complete All Sections of Your SAM</vt:lpstr>
      <vt:lpstr>10.  Search and Track Your SAM</vt:lpstr>
      <vt:lpstr>Status Tracker</vt:lpstr>
      <vt:lpstr>Your SAM of the Future </vt:lpstr>
      <vt:lpstr>SAM, Coming Soon…</vt:lpstr>
      <vt:lpstr>Replacing DUNs #</vt:lpstr>
      <vt:lpstr>Meet SAMMI</vt:lpstr>
      <vt:lpstr>SAM Registration Requirement Change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Government Contract Assistance Program(GCAP) Oregon’s Procurement Technical Assistance Center</dc:title>
  <dc:creator>cdirks</dc:creator>
  <cp:lastModifiedBy>Delores Edwards</cp:lastModifiedBy>
  <cp:revision>84</cp:revision>
  <dcterms:created xsi:type="dcterms:W3CDTF">2016-04-21T17:01:42Z</dcterms:created>
  <dcterms:modified xsi:type="dcterms:W3CDTF">2018-10-18T23:53:40Z</dcterms:modified>
</cp:coreProperties>
</file>